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6" r:id="rId2"/>
    <p:sldId id="313" r:id="rId3"/>
    <p:sldId id="314" r:id="rId4"/>
    <p:sldId id="704" r:id="rId5"/>
    <p:sldId id="749" r:id="rId6"/>
    <p:sldId id="928" r:id="rId7"/>
    <p:sldId id="879" r:id="rId8"/>
    <p:sldId id="881" r:id="rId9"/>
    <p:sldId id="882" r:id="rId10"/>
    <p:sldId id="930" r:id="rId11"/>
    <p:sldId id="884" r:id="rId12"/>
    <p:sldId id="885" r:id="rId13"/>
    <p:sldId id="886" r:id="rId14"/>
    <p:sldId id="887" r:id="rId15"/>
    <p:sldId id="888" r:id="rId16"/>
    <p:sldId id="889" r:id="rId17"/>
    <p:sldId id="890" r:id="rId18"/>
    <p:sldId id="891" r:id="rId19"/>
    <p:sldId id="892" r:id="rId20"/>
    <p:sldId id="637" r:id="rId21"/>
    <p:sldId id="638" r:id="rId22"/>
    <p:sldId id="927" r:id="rId23"/>
    <p:sldId id="894" r:id="rId24"/>
    <p:sldId id="736" r:id="rId25"/>
    <p:sldId id="747" r:id="rId26"/>
    <p:sldId id="751" r:id="rId27"/>
    <p:sldId id="752" r:id="rId28"/>
    <p:sldId id="841" r:id="rId29"/>
    <p:sldId id="842" r:id="rId30"/>
    <p:sldId id="843" r:id="rId31"/>
    <p:sldId id="844" r:id="rId32"/>
    <p:sldId id="274" r:id="rId33"/>
    <p:sldId id="298" r:id="rId34"/>
    <p:sldId id="297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60" y="2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30738D-0E81-437F-B647-A82663503789}" type="doc">
      <dgm:prSet loTypeId="urn:microsoft.com/office/officeart/2005/8/layout/venn2" loCatId="relationship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CB87F1B-7AA4-493D-B8EE-2A843A21E032}">
      <dgm:prSet phldrT="[Text]" custT="1"/>
      <dgm:spPr/>
      <dgm:t>
        <a:bodyPr/>
        <a:lstStyle/>
        <a:p>
          <a:r>
            <a:rPr lang="en-US" sz="2400" dirty="0"/>
            <a:t>PSPACE</a:t>
          </a:r>
        </a:p>
      </dgm:t>
    </dgm:pt>
    <dgm:pt modelId="{2C71F19F-6821-4BEF-80B9-75B111F10454}" type="parTrans" cxnId="{DC34F7BA-CEB2-4838-A260-ED3631BEEFBF}">
      <dgm:prSet/>
      <dgm:spPr/>
      <dgm:t>
        <a:bodyPr/>
        <a:lstStyle/>
        <a:p>
          <a:endParaRPr lang="en-US" sz="2400"/>
        </a:p>
      </dgm:t>
    </dgm:pt>
    <dgm:pt modelId="{27EB6BE9-1D06-4329-AB8E-611BB849F91A}" type="sibTrans" cxnId="{DC34F7BA-CEB2-4838-A260-ED3631BEEFBF}">
      <dgm:prSet/>
      <dgm:spPr/>
      <dgm:t>
        <a:bodyPr/>
        <a:lstStyle/>
        <a:p>
          <a:endParaRPr lang="en-US" sz="2400"/>
        </a:p>
      </dgm:t>
    </dgm:pt>
    <dgm:pt modelId="{53085E30-591D-44B1-A103-C8C6B05F1A9D}">
      <dgm:prSet phldrT="[Text]" custT="1"/>
      <dgm:spPr/>
      <dgm:t>
        <a:bodyPr/>
        <a:lstStyle/>
        <a:p>
          <a:r>
            <a:rPr lang="en-US" sz="2400" dirty="0"/>
            <a:t>NP</a:t>
          </a:r>
        </a:p>
      </dgm:t>
    </dgm:pt>
    <dgm:pt modelId="{09B5657E-A3E1-4587-A703-5AAAE04D9C81}" type="parTrans" cxnId="{AFB958AF-52FE-4983-ADB8-EA86DE1D0ECE}">
      <dgm:prSet/>
      <dgm:spPr/>
      <dgm:t>
        <a:bodyPr/>
        <a:lstStyle/>
        <a:p>
          <a:endParaRPr lang="en-US" sz="2400"/>
        </a:p>
      </dgm:t>
    </dgm:pt>
    <dgm:pt modelId="{1FBB0F72-D8AD-4940-AE05-CFE8CDA0B6F3}" type="sibTrans" cxnId="{AFB958AF-52FE-4983-ADB8-EA86DE1D0ECE}">
      <dgm:prSet/>
      <dgm:spPr/>
      <dgm:t>
        <a:bodyPr/>
        <a:lstStyle/>
        <a:p>
          <a:endParaRPr lang="en-US" sz="2400"/>
        </a:p>
      </dgm:t>
    </dgm:pt>
    <dgm:pt modelId="{14255FCC-3915-48C5-9D34-2613C4505E86}">
      <dgm:prSet phldrT="[Text]" custT="1"/>
      <dgm:spPr/>
      <dgm:t>
        <a:bodyPr/>
        <a:lstStyle/>
        <a:p>
          <a:r>
            <a:rPr lang="en-US" sz="2400" dirty="0"/>
            <a:t>P</a:t>
          </a:r>
        </a:p>
      </dgm:t>
    </dgm:pt>
    <dgm:pt modelId="{0C26BD1D-0641-42D9-B9C6-544DDC943EC0}" type="parTrans" cxnId="{C702A61F-DBF5-4DF6-A440-3F48D463C29D}">
      <dgm:prSet/>
      <dgm:spPr/>
      <dgm:t>
        <a:bodyPr/>
        <a:lstStyle/>
        <a:p>
          <a:endParaRPr lang="en-US" sz="2400"/>
        </a:p>
      </dgm:t>
    </dgm:pt>
    <dgm:pt modelId="{4E9798C3-BCFD-403B-AA97-830D4C4386AC}" type="sibTrans" cxnId="{C702A61F-DBF5-4DF6-A440-3F48D463C29D}">
      <dgm:prSet/>
      <dgm:spPr/>
      <dgm:t>
        <a:bodyPr/>
        <a:lstStyle/>
        <a:p>
          <a:endParaRPr lang="en-US" sz="2400"/>
        </a:p>
      </dgm:t>
    </dgm:pt>
    <dgm:pt modelId="{17E38F07-99F7-4579-846C-A00B77BBD6CE}">
      <dgm:prSet phldrT="[Text]" custT="1"/>
      <dgm:spPr/>
      <dgm:t>
        <a:bodyPr/>
        <a:lstStyle/>
        <a:p>
          <a:r>
            <a:rPr lang="en-US" sz="2400" dirty="0"/>
            <a:t>L</a:t>
          </a:r>
        </a:p>
      </dgm:t>
    </dgm:pt>
    <dgm:pt modelId="{3C4A1480-BA15-4178-9042-326DED288B1C}" type="parTrans" cxnId="{79C2D696-AD55-4A7A-A7C2-C43ACE11AB63}">
      <dgm:prSet/>
      <dgm:spPr/>
      <dgm:t>
        <a:bodyPr/>
        <a:lstStyle/>
        <a:p>
          <a:endParaRPr lang="en-US" sz="2400"/>
        </a:p>
      </dgm:t>
    </dgm:pt>
    <dgm:pt modelId="{AF4BADBF-E870-4C36-ABED-EB26F716FFCF}" type="sibTrans" cxnId="{79C2D696-AD55-4A7A-A7C2-C43ACE11AB63}">
      <dgm:prSet/>
      <dgm:spPr/>
      <dgm:t>
        <a:bodyPr/>
        <a:lstStyle/>
        <a:p>
          <a:endParaRPr lang="en-US" sz="2400"/>
        </a:p>
      </dgm:t>
    </dgm:pt>
    <dgm:pt modelId="{083A04B8-A0F0-438F-B787-8AC88D1121F0}">
      <dgm:prSet phldrT="[Text]" custT="1"/>
      <dgm:spPr/>
      <dgm:t>
        <a:bodyPr/>
        <a:lstStyle/>
        <a:p>
          <a:r>
            <a:rPr lang="en-US" sz="2400" dirty="0"/>
            <a:t>EXP</a:t>
          </a:r>
        </a:p>
      </dgm:t>
    </dgm:pt>
    <dgm:pt modelId="{33FE17D7-DD61-48A0-B21C-E0837DF76B62}" type="parTrans" cxnId="{9715A875-AE39-45F5-885D-EC167C14F183}">
      <dgm:prSet/>
      <dgm:spPr/>
      <dgm:t>
        <a:bodyPr/>
        <a:lstStyle/>
        <a:p>
          <a:endParaRPr lang="en-US" sz="2400"/>
        </a:p>
      </dgm:t>
    </dgm:pt>
    <dgm:pt modelId="{A816B493-8E63-433E-A050-46AB0CBB1B67}" type="sibTrans" cxnId="{9715A875-AE39-45F5-885D-EC167C14F183}">
      <dgm:prSet/>
      <dgm:spPr/>
      <dgm:t>
        <a:bodyPr/>
        <a:lstStyle/>
        <a:p>
          <a:endParaRPr lang="en-US" sz="2400"/>
        </a:p>
      </dgm:t>
    </dgm:pt>
    <dgm:pt modelId="{CD5DB205-B3CF-412A-8AF4-0A52B2B2A139}">
      <dgm:prSet phldrT="[Text]" custT="1"/>
      <dgm:spPr/>
      <dgm:t>
        <a:bodyPr/>
        <a:lstStyle/>
        <a:p>
          <a:r>
            <a:rPr lang="en-US" sz="2400" dirty="0"/>
            <a:t>EXPSPACE</a:t>
          </a:r>
        </a:p>
      </dgm:t>
    </dgm:pt>
    <dgm:pt modelId="{10BA1852-A94A-4639-9340-A72470411EAC}" type="parTrans" cxnId="{EFAF43D9-0E4F-4E71-924C-58ADC76F5E26}">
      <dgm:prSet/>
      <dgm:spPr/>
      <dgm:t>
        <a:bodyPr/>
        <a:lstStyle/>
        <a:p>
          <a:endParaRPr lang="en-US" sz="2400"/>
        </a:p>
      </dgm:t>
    </dgm:pt>
    <dgm:pt modelId="{D3E54DA1-59DB-4335-B3D9-E0CD1E869163}" type="sibTrans" cxnId="{EFAF43D9-0E4F-4E71-924C-58ADC76F5E26}">
      <dgm:prSet/>
      <dgm:spPr/>
      <dgm:t>
        <a:bodyPr/>
        <a:lstStyle/>
        <a:p>
          <a:endParaRPr lang="en-US" sz="2400"/>
        </a:p>
      </dgm:t>
    </dgm:pt>
    <dgm:pt modelId="{BBB1AD06-2CF1-4A9A-839A-04E05E73D682}" type="pres">
      <dgm:prSet presAssocID="{4730738D-0E81-437F-B647-A82663503789}" presName="Name0" presStyleCnt="0">
        <dgm:presLayoutVars>
          <dgm:chMax val="7"/>
          <dgm:resizeHandles val="exact"/>
        </dgm:presLayoutVars>
      </dgm:prSet>
      <dgm:spPr/>
    </dgm:pt>
    <dgm:pt modelId="{B6AB337E-D7AC-4D7B-829C-811DAC311CCD}" type="pres">
      <dgm:prSet presAssocID="{4730738D-0E81-437F-B647-A82663503789}" presName="comp1" presStyleCnt="0"/>
      <dgm:spPr/>
    </dgm:pt>
    <dgm:pt modelId="{3BE08B22-EFE5-43E0-A8EF-2EDC23F51883}" type="pres">
      <dgm:prSet presAssocID="{4730738D-0E81-437F-B647-A82663503789}" presName="circle1" presStyleLbl="node1" presStyleIdx="0" presStyleCnt="6"/>
      <dgm:spPr/>
    </dgm:pt>
    <dgm:pt modelId="{69C5FBD5-85F0-4851-B8AE-6294845D5D0A}" type="pres">
      <dgm:prSet presAssocID="{4730738D-0E81-437F-B647-A82663503789}" presName="c1text" presStyleLbl="node1" presStyleIdx="0" presStyleCnt="6">
        <dgm:presLayoutVars>
          <dgm:bulletEnabled val="1"/>
        </dgm:presLayoutVars>
      </dgm:prSet>
      <dgm:spPr/>
    </dgm:pt>
    <dgm:pt modelId="{C2F7C43B-4932-478A-9777-7113014D7D40}" type="pres">
      <dgm:prSet presAssocID="{4730738D-0E81-437F-B647-A82663503789}" presName="comp2" presStyleCnt="0"/>
      <dgm:spPr/>
    </dgm:pt>
    <dgm:pt modelId="{1C2DBB0C-D01E-4C2E-96F8-79D31C968818}" type="pres">
      <dgm:prSet presAssocID="{4730738D-0E81-437F-B647-A82663503789}" presName="circle2" presStyleLbl="node1" presStyleIdx="1" presStyleCnt="6"/>
      <dgm:spPr/>
    </dgm:pt>
    <dgm:pt modelId="{BE00AF4E-FC2B-4F44-92B7-F1A53ABE9E9C}" type="pres">
      <dgm:prSet presAssocID="{4730738D-0E81-437F-B647-A82663503789}" presName="c2text" presStyleLbl="node1" presStyleIdx="1" presStyleCnt="6">
        <dgm:presLayoutVars>
          <dgm:bulletEnabled val="1"/>
        </dgm:presLayoutVars>
      </dgm:prSet>
      <dgm:spPr/>
    </dgm:pt>
    <dgm:pt modelId="{7CDF5765-EF87-4F46-BA70-1483A09A5310}" type="pres">
      <dgm:prSet presAssocID="{4730738D-0E81-437F-B647-A82663503789}" presName="comp3" presStyleCnt="0"/>
      <dgm:spPr/>
    </dgm:pt>
    <dgm:pt modelId="{F1EF8FCC-659E-4B93-9646-1AD1AC6CB2C8}" type="pres">
      <dgm:prSet presAssocID="{4730738D-0E81-437F-B647-A82663503789}" presName="circle3" presStyleLbl="node1" presStyleIdx="2" presStyleCnt="6"/>
      <dgm:spPr/>
    </dgm:pt>
    <dgm:pt modelId="{02DD81AB-AA75-45FF-8218-EF41C633F830}" type="pres">
      <dgm:prSet presAssocID="{4730738D-0E81-437F-B647-A82663503789}" presName="c3text" presStyleLbl="node1" presStyleIdx="2" presStyleCnt="6">
        <dgm:presLayoutVars>
          <dgm:bulletEnabled val="1"/>
        </dgm:presLayoutVars>
      </dgm:prSet>
      <dgm:spPr/>
    </dgm:pt>
    <dgm:pt modelId="{F8E7A74B-6B09-4508-9600-0FD1DD78C3EE}" type="pres">
      <dgm:prSet presAssocID="{4730738D-0E81-437F-B647-A82663503789}" presName="comp4" presStyleCnt="0"/>
      <dgm:spPr/>
    </dgm:pt>
    <dgm:pt modelId="{069450EB-1C51-4178-BC16-D09F1267A431}" type="pres">
      <dgm:prSet presAssocID="{4730738D-0E81-437F-B647-A82663503789}" presName="circle4" presStyleLbl="node1" presStyleIdx="3" presStyleCnt="6"/>
      <dgm:spPr/>
    </dgm:pt>
    <dgm:pt modelId="{B3C2021E-A7E5-4543-B9C5-DE692554C81B}" type="pres">
      <dgm:prSet presAssocID="{4730738D-0E81-437F-B647-A82663503789}" presName="c4text" presStyleLbl="node1" presStyleIdx="3" presStyleCnt="6">
        <dgm:presLayoutVars>
          <dgm:bulletEnabled val="1"/>
        </dgm:presLayoutVars>
      </dgm:prSet>
      <dgm:spPr/>
    </dgm:pt>
    <dgm:pt modelId="{E7235A52-4D86-4AEF-8C16-A932121627BA}" type="pres">
      <dgm:prSet presAssocID="{4730738D-0E81-437F-B647-A82663503789}" presName="comp5" presStyleCnt="0"/>
      <dgm:spPr/>
    </dgm:pt>
    <dgm:pt modelId="{98A8B8BB-6C89-4EA9-B2A2-094C1029FB4E}" type="pres">
      <dgm:prSet presAssocID="{4730738D-0E81-437F-B647-A82663503789}" presName="circle5" presStyleLbl="node1" presStyleIdx="4" presStyleCnt="6"/>
      <dgm:spPr/>
    </dgm:pt>
    <dgm:pt modelId="{84AB041F-CC92-4EB5-8054-C61E9D5EE3C8}" type="pres">
      <dgm:prSet presAssocID="{4730738D-0E81-437F-B647-A82663503789}" presName="c5text" presStyleLbl="node1" presStyleIdx="4" presStyleCnt="6">
        <dgm:presLayoutVars>
          <dgm:bulletEnabled val="1"/>
        </dgm:presLayoutVars>
      </dgm:prSet>
      <dgm:spPr/>
    </dgm:pt>
    <dgm:pt modelId="{34D18265-E3D7-49ED-8C67-F6908D6F5597}" type="pres">
      <dgm:prSet presAssocID="{4730738D-0E81-437F-B647-A82663503789}" presName="comp6" presStyleCnt="0"/>
      <dgm:spPr/>
    </dgm:pt>
    <dgm:pt modelId="{C52E9904-E76A-46D6-8DD1-8C2B077E6530}" type="pres">
      <dgm:prSet presAssocID="{4730738D-0E81-437F-B647-A82663503789}" presName="circle6" presStyleLbl="node1" presStyleIdx="5" presStyleCnt="6"/>
      <dgm:spPr/>
    </dgm:pt>
    <dgm:pt modelId="{01ABE1B7-AF42-46EE-9F87-0D0E17BE5286}" type="pres">
      <dgm:prSet presAssocID="{4730738D-0E81-437F-B647-A82663503789}" presName="c6text" presStyleLbl="node1" presStyleIdx="5" presStyleCnt="6">
        <dgm:presLayoutVars>
          <dgm:bulletEnabled val="1"/>
        </dgm:presLayoutVars>
      </dgm:prSet>
      <dgm:spPr/>
    </dgm:pt>
  </dgm:ptLst>
  <dgm:cxnLst>
    <dgm:cxn modelId="{C702A61F-DBF5-4DF6-A440-3F48D463C29D}" srcId="{4730738D-0E81-437F-B647-A82663503789}" destId="{14255FCC-3915-48C5-9D34-2613C4505E86}" srcOrd="4" destOrd="0" parTransId="{0C26BD1D-0641-42D9-B9C6-544DDC943EC0}" sibTransId="{4E9798C3-BCFD-403B-AA97-830D4C4386AC}"/>
    <dgm:cxn modelId="{80662B23-F6AA-4DF8-A628-4AC58F93DC0D}" type="presOf" srcId="{FCB87F1B-7AA4-493D-B8EE-2A843A21E032}" destId="{F1EF8FCC-659E-4B93-9646-1AD1AC6CB2C8}" srcOrd="0" destOrd="0" presId="urn:microsoft.com/office/officeart/2005/8/layout/venn2"/>
    <dgm:cxn modelId="{38727A23-303B-4295-BDAC-8577E81CF5F2}" type="presOf" srcId="{CD5DB205-B3CF-412A-8AF4-0A52B2B2A139}" destId="{69C5FBD5-85F0-4851-B8AE-6294845D5D0A}" srcOrd="1" destOrd="0" presId="urn:microsoft.com/office/officeart/2005/8/layout/venn2"/>
    <dgm:cxn modelId="{9597B835-D623-43A5-8283-A12014F3182D}" type="presOf" srcId="{FCB87F1B-7AA4-493D-B8EE-2A843A21E032}" destId="{02DD81AB-AA75-45FF-8218-EF41C633F830}" srcOrd="1" destOrd="0" presId="urn:microsoft.com/office/officeart/2005/8/layout/venn2"/>
    <dgm:cxn modelId="{0D341438-05C4-45B1-A743-8EBECDD3375A}" type="presOf" srcId="{17E38F07-99F7-4579-846C-A00B77BBD6CE}" destId="{01ABE1B7-AF42-46EE-9F87-0D0E17BE5286}" srcOrd="1" destOrd="0" presId="urn:microsoft.com/office/officeart/2005/8/layout/venn2"/>
    <dgm:cxn modelId="{DBF92368-88C8-41CB-B1F4-6E90D5D53B18}" type="presOf" srcId="{083A04B8-A0F0-438F-B787-8AC88D1121F0}" destId="{BE00AF4E-FC2B-4F44-92B7-F1A53ABE9E9C}" srcOrd="1" destOrd="0" presId="urn:microsoft.com/office/officeart/2005/8/layout/venn2"/>
    <dgm:cxn modelId="{CCFD3A6E-3566-4509-A220-37751E42C134}" type="presOf" srcId="{14255FCC-3915-48C5-9D34-2613C4505E86}" destId="{84AB041F-CC92-4EB5-8054-C61E9D5EE3C8}" srcOrd="1" destOrd="0" presId="urn:microsoft.com/office/officeart/2005/8/layout/venn2"/>
    <dgm:cxn modelId="{9715A875-AE39-45F5-885D-EC167C14F183}" srcId="{4730738D-0E81-437F-B647-A82663503789}" destId="{083A04B8-A0F0-438F-B787-8AC88D1121F0}" srcOrd="1" destOrd="0" parTransId="{33FE17D7-DD61-48A0-B21C-E0837DF76B62}" sibTransId="{A816B493-8E63-433E-A050-46AB0CBB1B67}"/>
    <dgm:cxn modelId="{49C8F189-522D-4207-BCC5-BEBB7FCF7985}" type="presOf" srcId="{53085E30-591D-44B1-A103-C8C6B05F1A9D}" destId="{B3C2021E-A7E5-4543-B9C5-DE692554C81B}" srcOrd="1" destOrd="0" presId="urn:microsoft.com/office/officeart/2005/8/layout/venn2"/>
    <dgm:cxn modelId="{CAF8078E-8618-4A1F-979D-75E3F8038CCC}" type="presOf" srcId="{53085E30-591D-44B1-A103-C8C6B05F1A9D}" destId="{069450EB-1C51-4178-BC16-D09F1267A431}" srcOrd="0" destOrd="0" presId="urn:microsoft.com/office/officeart/2005/8/layout/venn2"/>
    <dgm:cxn modelId="{AC9CDE92-14E9-498B-B15B-178EB640E95F}" type="presOf" srcId="{17E38F07-99F7-4579-846C-A00B77BBD6CE}" destId="{C52E9904-E76A-46D6-8DD1-8C2B077E6530}" srcOrd="0" destOrd="0" presId="urn:microsoft.com/office/officeart/2005/8/layout/venn2"/>
    <dgm:cxn modelId="{79C2D696-AD55-4A7A-A7C2-C43ACE11AB63}" srcId="{4730738D-0E81-437F-B647-A82663503789}" destId="{17E38F07-99F7-4579-846C-A00B77BBD6CE}" srcOrd="5" destOrd="0" parTransId="{3C4A1480-BA15-4178-9042-326DED288B1C}" sibTransId="{AF4BADBF-E870-4C36-ABED-EB26F716FFCF}"/>
    <dgm:cxn modelId="{AFB958AF-52FE-4983-ADB8-EA86DE1D0ECE}" srcId="{4730738D-0E81-437F-B647-A82663503789}" destId="{53085E30-591D-44B1-A103-C8C6B05F1A9D}" srcOrd="3" destOrd="0" parTransId="{09B5657E-A3E1-4587-A703-5AAAE04D9C81}" sibTransId="{1FBB0F72-D8AD-4940-AE05-CFE8CDA0B6F3}"/>
    <dgm:cxn modelId="{9CE226B2-C1A5-4CA5-B01A-7319D3DF315B}" type="presOf" srcId="{083A04B8-A0F0-438F-B787-8AC88D1121F0}" destId="{1C2DBB0C-D01E-4C2E-96F8-79D31C968818}" srcOrd="0" destOrd="0" presId="urn:microsoft.com/office/officeart/2005/8/layout/venn2"/>
    <dgm:cxn modelId="{DC34F7BA-CEB2-4838-A260-ED3631BEEFBF}" srcId="{4730738D-0E81-437F-B647-A82663503789}" destId="{FCB87F1B-7AA4-493D-B8EE-2A843A21E032}" srcOrd="2" destOrd="0" parTransId="{2C71F19F-6821-4BEF-80B9-75B111F10454}" sibTransId="{27EB6BE9-1D06-4329-AB8E-611BB849F91A}"/>
    <dgm:cxn modelId="{A7F6BCD3-986C-4844-8974-470FDE108567}" type="presOf" srcId="{4730738D-0E81-437F-B647-A82663503789}" destId="{BBB1AD06-2CF1-4A9A-839A-04E05E73D682}" srcOrd="0" destOrd="0" presId="urn:microsoft.com/office/officeart/2005/8/layout/venn2"/>
    <dgm:cxn modelId="{EFAF43D9-0E4F-4E71-924C-58ADC76F5E26}" srcId="{4730738D-0E81-437F-B647-A82663503789}" destId="{CD5DB205-B3CF-412A-8AF4-0A52B2B2A139}" srcOrd="0" destOrd="0" parTransId="{10BA1852-A94A-4639-9340-A72470411EAC}" sibTransId="{D3E54DA1-59DB-4335-B3D9-E0CD1E869163}"/>
    <dgm:cxn modelId="{857C04DC-851B-417C-A7C5-EB7943F646BD}" type="presOf" srcId="{14255FCC-3915-48C5-9D34-2613C4505E86}" destId="{98A8B8BB-6C89-4EA9-B2A2-094C1029FB4E}" srcOrd="0" destOrd="0" presId="urn:microsoft.com/office/officeart/2005/8/layout/venn2"/>
    <dgm:cxn modelId="{2FDE79F9-4550-479A-8803-257FB0447E61}" type="presOf" srcId="{CD5DB205-B3CF-412A-8AF4-0A52B2B2A139}" destId="{3BE08B22-EFE5-43E0-A8EF-2EDC23F51883}" srcOrd="0" destOrd="0" presId="urn:microsoft.com/office/officeart/2005/8/layout/venn2"/>
    <dgm:cxn modelId="{72D430DA-9A57-4E8B-A6B1-E79E23FD7AE1}" type="presParOf" srcId="{BBB1AD06-2CF1-4A9A-839A-04E05E73D682}" destId="{B6AB337E-D7AC-4D7B-829C-811DAC311CCD}" srcOrd="0" destOrd="0" presId="urn:microsoft.com/office/officeart/2005/8/layout/venn2"/>
    <dgm:cxn modelId="{FDB806D9-2C0C-4926-B357-AD172B621DA5}" type="presParOf" srcId="{B6AB337E-D7AC-4D7B-829C-811DAC311CCD}" destId="{3BE08B22-EFE5-43E0-A8EF-2EDC23F51883}" srcOrd="0" destOrd="0" presId="urn:microsoft.com/office/officeart/2005/8/layout/venn2"/>
    <dgm:cxn modelId="{CFF7D846-0D36-4736-A980-D0257B3E6BF4}" type="presParOf" srcId="{B6AB337E-D7AC-4D7B-829C-811DAC311CCD}" destId="{69C5FBD5-85F0-4851-B8AE-6294845D5D0A}" srcOrd="1" destOrd="0" presId="urn:microsoft.com/office/officeart/2005/8/layout/venn2"/>
    <dgm:cxn modelId="{E9127A11-207F-4E41-9E6A-904EFBCA1062}" type="presParOf" srcId="{BBB1AD06-2CF1-4A9A-839A-04E05E73D682}" destId="{C2F7C43B-4932-478A-9777-7113014D7D40}" srcOrd="1" destOrd="0" presId="urn:microsoft.com/office/officeart/2005/8/layout/venn2"/>
    <dgm:cxn modelId="{9B00706E-AF4D-4EAA-99A7-AD94389CE31F}" type="presParOf" srcId="{C2F7C43B-4932-478A-9777-7113014D7D40}" destId="{1C2DBB0C-D01E-4C2E-96F8-79D31C968818}" srcOrd="0" destOrd="0" presId="urn:microsoft.com/office/officeart/2005/8/layout/venn2"/>
    <dgm:cxn modelId="{39B67C71-4E62-43D4-B77E-EE1D65E6E7E0}" type="presParOf" srcId="{C2F7C43B-4932-478A-9777-7113014D7D40}" destId="{BE00AF4E-FC2B-4F44-92B7-F1A53ABE9E9C}" srcOrd="1" destOrd="0" presId="urn:microsoft.com/office/officeart/2005/8/layout/venn2"/>
    <dgm:cxn modelId="{FB28FC4E-D2BE-4F77-9BEE-C4AF48ED2661}" type="presParOf" srcId="{BBB1AD06-2CF1-4A9A-839A-04E05E73D682}" destId="{7CDF5765-EF87-4F46-BA70-1483A09A5310}" srcOrd="2" destOrd="0" presId="urn:microsoft.com/office/officeart/2005/8/layout/venn2"/>
    <dgm:cxn modelId="{5BAB47A4-391B-42F2-8E7E-90D3F9C7D821}" type="presParOf" srcId="{7CDF5765-EF87-4F46-BA70-1483A09A5310}" destId="{F1EF8FCC-659E-4B93-9646-1AD1AC6CB2C8}" srcOrd="0" destOrd="0" presId="urn:microsoft.com/office/officeart/2005/8/layout/venn2"/>
    <dgm:cxn modelId="{E8FBB4D7-FAB8-48EC-A5D9-9B118FBD339D}" type="presParOf" srcId="{7CDF5765-EF87-4F46-BA70-1483A09A5310}" destId="{02DD81AB-AA75-45FF-8218-EF41C633F830}" srcOrd="1" destOrd="0" presId="urn:microsoft.com/office/officeart/2005/8/layout/venn2"/>
    <dgm:cxn modelId="{3AC714BB-060A-407D-8126-26179D635665}" type="presParOf" srcId="{BBB1AD06-2CF1-4A9A-839A-04E05E73D682}" destId="{F8E7A74B-6B09-4508-9600-0FD1DD78C3EE}" srcOrd="3" destOrd="0" presId="urn:microsoft.com/office/officeart/2005/8/layout/venn2"/>
    <dgm:cxn modelId="{4809DD0A-6527-4CF8-B7BE-BD9FD537B470}" type="presParOf" srcId="{F8E7A74B-6B09-4508-9600-0FD1DD78C3EE}" destId="{069450EB-1C51-4178-BC16-D09F1267A431}" srcOrd="0" destOrd="0" presId="urn:microsoft.com/office/officeart/2005/8/layout/venn2"/>
    <dgm:cxn modelId="{69BAA3BC-3BFC-4D2C-9476-56D907838728}" type="presParOf" srcId="{F8E7A74B-6B09-4508-9600-0FD1DD78C3EE}" destId="{B3C2021E-A7E5-4543-B9C5-DE692554C81B}" srcOrd="1" destOrd="0" presId="urn:microsoft.com/office/officeart/2005/8/layout/venn2"/>
    <dgm:cxn modelId="{43A7BA02-7290-4685-B73F-734D8DB5962D}" type="presParOf" srcId="{BBB1AD06-2CF1-4A9A-839A-04E05E73D682}" destId="{E7235A52-4D86-4AEF-8C16-A932121627BA}" srcOrd="4" destOrd="0" presId="urn:microsoft.com/office/officeart/2005/8/layout/venn2"/>
    <dgm:cxn modelId="{91FB082E-EF67-41E8-8CC0-4D3C90A88948}" type="presParOf" srcId="{E7235A52-4D86-4AEF-8C16-A932121627BA}" destId="{98A8B8BB-6C89-4EA9-B2A2-094C1029FB4E}" srcOrd="0" destOrd="0" presId="urn:microsoft.com/office/officeart/2005/8/layout/venn2"/>
    <dgm:cxn modelId="{941CD306-4B57-4ECD-B1FF-D1CC79B28A60}" type="presParOf" srcId="{E7235A52-4D86-4AEF-8C16-A932121627BA}" destId="{84AB041F-CC92-4EB5-8054-C61E9D5EE3C8}" srcOrd="1" destOrd="0" presId="urn:microsoft.com/office/officeart/2005/8/layout/venn2"/>
    <dgm:cxn modelId="{C73AE972-3D5E-43DA-8B30-A8D3727C7905}" type="presParOf" srcId="{BBB1AD06-2CF1-4A9A-839A-04E05E73D682}" destId="{34D18265-E3D7-49ED-8C67-F6908D6F5597}" srcOrd="5" destOrd="0" presId="urn:microsoft.com/office/officeart/2005/8/layout/venn2"/>
    <dgm:cxn modelId="{AC74BB75-3DD2-44FA-8960-A046AD73AFA6}" type="presParOf" srcId="{34D18265-E3D7-49ED-8C67-F6908D6F5597}" destId="{C52E9904-E76A-46D6-8DD1-8C2B077E6530}" srcOrd="0" destOrd="0" presId="urn:microsoft.com/office/officeart/2005/8/layout/venn2"/>
    <dgm:cxn modelId="{754B1DCD-3A37-4B63-906B-78C9A1834655}" type="presParOf" srcId="{34D18265-E3D7-49ED-8C67-F6908D6F5597}" destId="{01ABE1B7-AF42-46EE-9F87-0D0E17BE5286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E08B22-EFE5-43E0-A8EF-2EDC23F51883}">
      <dsp:nvSpPr>
        <dsp:cNvPr id="0" name=""/>
        <dsp:cNvSpPr/>
      </dsp:nvSpPr>
      <dsp:spPr>
        <a:xfrm>
          <a:off x="152400" y="0"/>
          <a:ext cx="4876800" cy="487680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EXPSPACE</a:t>
          </a:r>
        </a:p>
      </dsp:txBody>
      <dsp:txXfrm>
        <a:off x="1676399" y="243840"/>
        <a:ext cx="1828800" cy="487680"/>
      </dsp:txXfrm>
    </dsp:sp>
    <dsp:sp modelId="{1C2DBB0C-D01E-4C2E-96F8-79D31C968818}">
      <dsp:nvSpPr>
        <dsp:cNvPr id="0" name=""/>
        <dsp:cNvSpPr/>
      </dsp:nvSpPr>
      <dsp:spPr>
        <a:xfrm>
          <a:off x="518159" y="731519"/>
          <a:ext cx="4145280" cy="4145280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EXP</a:t>
          </a:r>
        </a:p>
      </dsp:txBody>
      <dsp:txXfrm>
        <a:off x="1696974" y="969873"/>
        <a:ext cx="1787652" cy="476707"/>
      </dsp:txXfrm>
    </dsp:sp>
    <dsp:sp modelId="{F1EF8FCC-659E-4B93-9646-1AD1AC6CB2C8}">
      <dsp:nvSpPr>
        <dsp:cNvPr id="0" name=""/>
        <dsp:cNvSpPr/>
      </dsp:nvSpPr>
      <dsp:spPr>
        <a:xfrm>
          <a:off x="883919" y="1463039"/>
          <a:ext cx="3413760" cy="3413760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PSPACE</a:t>
          </a:r>
        </a:p>
      </dsp:txBody>
      <dsp:txXfrm>
        <a:off x="1707489" y="1698589"/>
        <a:ext cx="1766620" cy="471098"/>
      </dsp:txXfrm>
    </dsp:sp>
    <dsp:sp modelId="{069450EB-1C51-4178-BC16-D09F1267A431}">
      <dsp:nvSpPr>
        <dsp:cNvPr id="0" name=""/>
        <dsp:cNvSpPr/>
      </dsp:nvSpPr>
      <dsp:spPr>
        <a:xfrm>
          <a:off x="1249680" y="2194559"/>
          <a:ext cx="2682240" cy="2682240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NP</a:t>
          </a:r>
        </a:p>
      </dsp:txBody>
      <dsp:txXfrm>
        <a:off x="1866595" y="2435961"/>
        <a:ext cx="1448409" cy="482803"/>
      </dsp:txXfrm>
    </dsp:sp>
    <dsp:sp modelId="{98A8B8BB-6C89-4EA9-B2A2-094C1029FB4E}">
      <dsp:nvSpPr>
        <dsp:cNvPr id="0" name=""/>
        <dsp:cNvSpPr/>
      </dsp:nvSpPr>
      <dsp:spPr>
        <a:xfrm>
          <a:off x="1615440" y="2926080"/>
          <a:ext cx="1950720" cy="1950720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</a:t>
          </a:r>
        </a:p>
      </dsp:txBody>
      <dsp:txXfrm>
        <a:off x="1956815" y="3169920"/>
        <a:ext cx="1267968" cy="487680"/>
      </dsp:txXfrm>
    </dsp:sp>
    <dsp:sp modelId="{C52E9904-E76A-46D6-8DD1-8C2B077E6530}">
      <dsp:nvSpPr>
        <dsp:cNvPr id="0" name=""/>
        <dsp:cNvSpPr/>
      </dsp:nvSpPr>
      <dsp:spPr>
        <a:xfrm>
          <a:off x="1981200" y="3657600"/>
          <a:ext cx="1219200" cy="121920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</a:t>
          </a:r>
        </a:p>
      </dsp:txBody>
      <dsp:txXfrm>
        <a:off x="2159747" y="3962400"/>
        <a:ext cx="862104" cy="609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16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13 -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Church-Turing 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an algorithm exists, a Turing machine can perform that algorithm</a:t>
            </a:r>
          </a:p>
          <a:p>
            <a:r>
              <a:rPr lang="en-US" dirty="0"/>
              <a:t>In essence, a Turing machine is the most powerful model we have of computation</a:t>
            </a:r>
          </a:p>
          <a:p>
            <a:r>
              <a:rPr lang="en-US" dirty="0"/>
              <a:t>Power, in this sense, means the </a:t>
            </a:r>
            <a:r>
              <a:rPr lang="en-US" b="1" i="1" dirty="0"/>
              <a:t>ability</a:t>
            </a:r>
            <a:r>
              <a:rPr lang="en-US" dirty="0"/>
              <a:t> to compute some function, </a:t>
            </a:r>
            <a:r>
              <a:rPr lang="en-US" b="1" dirty="0"/>
              <a:t>not</a:t>
            </a:r>
            <a:r>
              <a:rPr lang="en-US" dirty="0"/>
              <a:t> the </a:t>
            </a:r>
            <a:r>
              <a:rPr lang="en-US" b="1" i="1" dirty="0"/>
              <a:t>speed </a:t>
            </a:r>
            <a:r>
              <a:rPr lang="en-US" dirty="0"/>
              <a:t>associated with its computation</a:t>
            </a:r>
          </a:p>
          <a:p>
            <a:r>
              <a:rPr lang="en-US" dirty="0"/>
              <a:t>Do you own a Turing machine?</a:t>
            </a:r>
          </a:p>
        </p:txBody>
      </p:sp>
    </p:spTree>
    <p:extLst>
      <p:ext uri="{BB962C8B-B14F-4D97-AF65-F5344CB8AC3E}">
        <p14:creationId xmlns:p14="http://schemas.microsoft.com/office/powerpoint/2010/main" val="261957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Halting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Turing machine and input </a:t>
            </a:r>
            <a:r>
              <a:rPr lang="en-US" b="1" i="1" dirty="0"/>
              <a:t>x</a:t>
            </a:r>
            <a:r>
              <a:rPr lang="en-US" dirty="0"/>
              <a:t>, does it reach the halt state?</a:t>
            </a:r>
          </a:p>
          <a:p>
            <a:r>
              <a:rPr lang="en-US" dirty="0"/>
              <a:t>First, recognize that we can encode a Turing machine as input for another Turing machine</a:t>
            </a:r>
          </a:p>
          <a:p>
            <a:pPr lvl="1"/>
            <a:r>
              <a:rPr lang="en-US" dirty="0"/>
              <a:t>We just have to design a system to describe the rules, the states, etc.</a:t>
            </a:r>
          </a:p>
          <a:p>
            <a:r>
              <a:rPr lang="en-US" dirty="0"/>
              <a:t>We want to design a Turing machine that can read another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80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967721" y="5188329"/>
            <a:ext cx="3767079" cy="1471612"/>
            <a:chOff x="5105399" y="5081589"/>
            <a:chExt cx="3767079" cy="1471612"/>
          </a:xfrm>
        </p:grpSpPr>
        <p:pic>
          <p:nvPicPr>
            <p:cNvPr id="1026" name="Picture 2" descr="https://encrypted-tbn2.google.com/images?q=tbn:ANd9GcToczbzul11SLsVCKgEkoBTn25m-XQHUfgSPFX7boPBqRCxTDco"/>
            <p:cNvPicPr>
              <a:picLocks noChangeAspect="1" noChangeArrowheads="1"/>
            </p:cNvPicPr>
            <p:nvPr/>
          </p:nvPicPr>
          <p:blipFill rotWithShape="1">
            <a:blip r:embed="rId2" cstate="screen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105399" y="5081589"/>
              <a:ext cx="2143125" cy="1471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s://encrypted-tbn2.google.com/images?q=tbn:ANd9GcQuz3cwMTV7FHlG5aWtTAOuvSB4rcsdjNpFBG7hJkVKSjPDr8EC-Q"/>
            <p:cNvPicPr>
              <a:picLocks noChangeAspect="1" noChangeArrowheads="1"/>
            </p:cNvPicPr>
            <p:nvPr/>
          </p:nvPicPr>
          <p:blipFill rotWithShape="1">
            <a:blip r:embed="rId3" cstate="screen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483860" y="5181600"/>
              <a:ext cx="1388618" cy="1371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" name="Group 10"/>
          <p:cNvGrpSpPr/>
          <p:nvPr/>
        </p:nvGrpSpPr>
        <p:grpSpPr>
          <a:xfrm>
            <a:off x="7967721" y="3359528"/>
            <a:ext cx="3767078" cy="1471612"/>
            <a:chOff x="5105400" y="3252788"/>
            <a:chExt cx="3767078" cy="1471612"/>
          </a:xfrm>
        </p:grpSpPr>
        <p:pic>
          <p:nvPicPr>
            <p:cNvPr id="6" name="Picture 2" descr="https://encrypted-tbn2.google.com/images?q=tbn:ANd9GcToczbzul11SLsVCKgEkoBTn25m-XQHUfgSPFX7boPBqRCxTDco"/>
            <p:cNvPicPr>
              <a:picLocks noChangeAspect="1" noChangeArrowheads="1"/>
            </p:cNvPicPr>
            <p:nvPr/>
          </p:nvPicPr>
          <p:blipFill rotWithShape="1">
            <a:blip r:embed="rId2" cstate="screen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105400" y="3252788"/>
              <a:ext cx="2143125" cy="1471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s://encrypted-tbn2.google.com/images?q=tbn:ANd9GcQuz3cwMTV7FHlG5aWtTAOuvSB4rcsdjNpFBG7hJkVKSjPDr8EC-Q"/>
            <p:cNvPicPr>
              <a:picLocks noChangeAspect="1" noChangeArrowheads="1"/>
            </p:cNvPicPr>
            <p:nvPr/>
          </p:nvPicPr>
          <p:blipFill rotWithShape="1">
            <a:blip r:embed="rId3" cstate="screen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483860" y="3352799"/>
              <a:ext cx="1388618" cy="1371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" name="Group 4"/>
          <p:cNvGrpSpPr/>
          <p:nvPr/>
        </p:nvGrpSpPr>
        <p:grpSpPr>
          <a:xfrm>
            <a:off x="7967721" y="1504534"/>
            <a:ext cx="3767078" cy="1471612"/>
            <a:chOff x="5105400" y="1397794"/>
            <a:chExt cx="3767078" cy="1471612"/>
          </a:xfrm>
        </p:grpSpPr>
        <p:pic>
          <p:nvPicPr>
            <p:cNvPr id="7" name="Picture 2" descr="https://encrypted-tbn2.google.com/images?q=tbn:ANd9GcToczbzul11SLsVCKgEkoBTn25m-XQHUfgSPFX7boPBqRCxTDco"/>
            <p:cNvPicPr>
              <a:picLocks noChangeAspect="1" noChangeArrowheads="1"/>
            </p:cNvPicPr>
            <p:nvPr/>
          </p:nvPicPr>
          <p:blipFill rotWithShape="1">
            <a:blip r:embed="rId2" cstate="screen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105400" y="1397794"/>
              <a:ext cx="2143125" cy="1471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4" descr="https://encrypted-tbn2.google.com/images?q=tbn:ANd9GcQuz3cwMTV7FHlG5aWtTAOuvSB4rcsdjNpFBG7hJkVKSjPDr8EC-Q"/>
            <p:cNvPicPr>
              <a:picLocks noChangeAspect="1" noChangeArrowheads="1"/>
            </p:cNvPicPr>
            <p:nvPr/>
          </p:nvPicPr>
          <p:blipFill rotWithShape="1">
            <a:blip r:embed="rId3" cstate="screen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483860" y="1497805"/>
              <a:ext cx="1388618" cy="1371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Turntables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629399" cy="4625609"/>
          </a:xfrm>
        </p:spPr>
        <p:txBody>
          <a:bodyPr>
            <a:normAutofit/>
          </a:bodyPr>
          <a:lstStyle/>
          <a:p>
            <a:r>
              <a:rPr lang="en-US" dirty="0"/>
              <a:t>Douglas Hofstadter uses the metaphor of turntables</a:t>
            </a:r>
          </a:p>
          <a:p>
            <a:r>
              <a:rPr lang="en-US" dirty="0"/>
              <a:t>Imagine that evil people design records that will shake turntables apart when they're played</a:t>
            </a:r>
          </a:p>
          <a:p>
            <a:r>
              <a:rPr lang="en-US" dirty="0"/>
              <a:t>Maybe turntable </a:t>
            </a:r>
            <a:r>
              <a:rPr lang="en-US" b="1" dirty="0">
                <a:solidFill>
                  <a:schemeClr val="accent6"/>
                </a:solidFill>
              </a:rPr>
              <a:t>A</a:t>
            </a:r>
            <a:r>
              <a:rPr lang="en-US" dirty="0"/>
              <a:t> can play record </a:t>
            </a:r>
            <a:r>
              <a:rPr lang="en-US" b="1" dirty="0">
                <a:solidFill>
                  <a:schemeClr val="accent6"/>
                </a:solidFill>
              </a:rPr>
              <a:t>A</a:t>
            </a:r>
            <a:r>
              <a:rPr lang="en-US" dirty="0"/>
              <a:t> and turntable </a:t>
            </a:r>
            <a:r>
              <a:rPr lang="en-US" b="1" dirty="0">
                <a:solidFill>
                  <a:schemeClr val="accent4"/>
                </a:solidFill>
              </a:rPr>
              <a:t>B</a:t>
            </a:r>
            <a:r>
              <a:rPr lang="en-US" dirty="0"/>
              <a:t> can play record </a:t>
            </a:r>
            <a:r>
              <a:rPr lang="en-US" b="1" dirty="0">
                <a:solidFill>
                  <a:schemeClr val="accent4"/>
                </a:solidFill>
              </a:rPr>
              <a:t>B</a:t>
            </a:r>
          </a:p>
          <a:p>
            <a:r>
              <a:rPr lang="en-US" dirty="0"/>
              <a:t>However, if turntable </a:t>
            </a:r>
            <a:r>
              <a:rPr lang="en-US" b="1" dirty="0">
                <a:solidFill>
                  <a:schemeClr val="accent6"/>
                </a:solidFill>
              </a:rPr>
              <a:t>A</a:t>
            </a:r>
            <a:r>
              <a:rPr lang="en-US" dirty="0"/>
              <a:t> plays record </a:t>
            </a:r>
            <a:r>
              <a:rPr lang="en-US" b="1" dirty="0">
                <a:solidFill>
                  <a:schemeClr val="accent4"/>
                </a:solidFill>
              </a:rPr>
              <a:t>B</a:t>
            </a:r>
            <a:r>
              <a:rPr lang="en-US" dirty="0"/>
              <a:t>, it will shatter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64852" y="1630740"/>
            <a:ext cx="115127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>
                <a:ln w="38100">
                  <a:solidFill>
                    <a:schemeClr val="bg1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</a:t>
            </a:r>
            <a:endParaRPr lang="en-US" sz="9600" b="1" dirty="0">
              <a:ln w="38100">
                <a:solidFill>
                  <a:schemeClr val="bg1"/>
                </a:solidFill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482322" y="3459540"/>
            <a:ext cx="115127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>
                <a:ln w="38100">
                  <a:solidFill>
                    <a:schemeClr val="bg1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</a:t>
            </a:r>
            <a:endParaRPr lang="en-US" sz="9600" b="1" dirty="0">
              <a:ln w="38100">
                <a:solidFill>
                  <a:schemeClr val="bg1"/>
                </a:solidFill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558522" y="5212140"/>
            <a:ext cx="96693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</a:t>
            </a:r>
            <a:endParaRPr lang="en-US" sz="9600" b="1" dirty="0">
              <a:ln w="38100">
                <a:solidFill>
                  <a:schemeClr val="bg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268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Stuff you have to buy for this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Turing machines can perform all possible computations</a:t>
            </a:r>
          </a:p>
          <a:p>
            <a:r>
              <a:rPr lang="en-US" dirty="0"/>
              <a:t>It's possible to encode the way a Turing machine works such that another Turing machine can read it</a:t>
            </a:r>
          </a:p>
          <a:p>
            <a:r>
              <a:rPr lang="en-US" dirty="0"/>
              <a:t>It's easy to make a slight change to a Turing machine so that it gives back the opposite answer (or goes into an infinite loop)</a:t>
            </a:r>
          </a:p>
        </p:txBody>
      </p:sp>
    </p:spTree>
    <p:extLst>
      <p:ext uri="{BB962C8B-B14F-4D97-AF65-F5344CB8AC3E}">
        <p14:creationId xmlns:p14="http://schemas.microsoft.com/office/powerpoint/2010/main" val="213349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Proof by contradiction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9637" y="1775192"/>
            <a:ext cx="6076819" cy="501553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You've got a Turing machine </a:t>
            </a:r>
            <a:r>
              <a:rPr lang="en-US" b="1" dirty="0"/>
              <a:t>M</a:t>
            </a:r>
            <a:r>
              <a:rPr lang="en-US" dirty="0"/>
              <a:t> with encoding </a:t>
            </a:r>
            <a:r>
              <a:rPr lang="en-US" b="1" i="1" dirty="0"/>
              <a:t>m</a:t>
            </a:r>
          </a:p>
          <a:p>
            <a:r>
              <a:rPr lang="en-US" dirty="0"/>
              <a:t>You want to see if </a:t>
            </a:r>
            <a:r>
              <a:rPr lang="en-US" b="1" dirty="0"/>
              <a:t>M</a:t>
            </a:r>
            <a:r>
              <a:rPr lang="en-US" dirty="0"/>
              <a:t> will halt on input </a:t>
            </a:r>
            <a:r>
              <a:rPr lang="en-US" b="1" i="1" dirty="0"/>
              <a:t>x</a:t>
            </a:r>
          </a:p>
          <a:p>
            <a:r>
              <a:rPr lang="en-US" dirty="0"/>
              <a:t>Assume there is a machine </a:t>
            </a:r>
            <a:r>
              <a:rPr lang="en-US" b="1" dirty="0"/>
              <a:t>H</a:t>
            </a:r>
            <a:r>
              <a:rPr lang="en-US" dirty="0"/>
              <a:t> that can take encoding </a:t>
            </a:r>
            <a:r>
              <a:rPr lang="en-US" b="1" i="1" dirty="0"/>
              <a:t>m</a:t>
            </a:r>
            <a:r>
              <a:rPr lang="en-US" dirty="0"/>
              <a:t> and input </a:t>
            </a:r>
            <a:r>
              <a:rPr lang="en-US" b="1" i="1" dirty="0"/>
              <a:t>x</a:t>
            </a:r>
          </a:p>
          <a:p>
            <a:pPr lvl="1"/>
            <a:r>
              <a:rPr lang="en-US" b="1" dirty="0"/>
              <a:t>H</a:t>
            </a:r>
            <a:r>
              <a:rPr lang="en-US" dirty="0"/>
              <a:t>(</a:t>
            </a:r>
            <a:r>
              <a:rPr lang="en-US" b="1" i="1" dirty="0" err="1"/>
              <a:t>m</a:t>
            </a:r>
            <a:r>
              <a:rPr lang="en-US" dirty="0" err="1"/>
              <a:t>,</a:t>
            </a:r>
            <a:r>
              <a:rPr lang="en-US" b="1" i="1" dirty="0" err="1"/>
              <a:t>x</a:t>
            </a:r>
            <a:r>
              <a:rPr lang="en-US" dirty="0"/>
              <a:t>) is </a:t>
            </a:r>
            <a:r>
              <a:rPr lang="en-US" b="1" dirty="0">
                <a:solidFill>
                  <a:srgbClr val="00B050"/>
                </a:solidFill>
              </a:rPr>
              <a:t>YES</a:t>
            </a:r>
            <a:r>
              <a:rPr lang="en-US" dirty="0"/>
              <a:t> if it halts</a:t>
            </a:r>
          </a:p>
          <a:p>
            <a:pPr lvl="1"/>
            <a:r>
              <a:rPr lang="en-US" b="1" dirty="0"/>
              <a:t>H</a:t>
            </a:r>
            <a:r>
              <a:rPr lang="en-US" dirty="0"/>
              <a:t>(</a:t>
            </a:r>
            <a:r>
              <a:rPr lang="en-US" b="1" i="1" dirty="0" err="1"/>
              <a:t>m</a:t>
            </a:r>
            <a:r>
              <a:rPr lang="en-US" dirty="0" err="1"/>
              <a:t>,</a:t>
            </a:r>
            <a:r>
              <a:rPr lang="en-US" b="1" i="1" dirty="0" err="1"/>
              <a:t>x</a:t>
            </a:r>
            <a:r>
              <a:rPr lang="en-US" dirty="0"/>
              <a:t>) is </a:t>
            </a:r>
            <a:r>
              <a:rPr lang="en-US" b="1" dirty="0">
                <a:solidFill>
                  <a:srgbClr val="FF0000"/>
                </a:solidFill>
              </a:rPr>
              <a:t>NO</a:t>
            </a:r>
            <a:r>
              <a:rPr lang="en-US" dirty="0"/>
              <a:t> if it loops forever</a:t>
            </a:r>
          </a:p>
          <a:p>
            <a:r>
              <a:rPr lang="en-US" dirty="0"/>
              <a:t>We create (evil) machine </a:t>
            </a:r>
            <a:r>
              <a:rPr lang="en-US" b="1" dirty="0"/>
              <a:t>E</a:t>
            </a:r>
            <a:r>
              <a:rPr lang="en-US" dirty="0"/>
              <a:t> that takes description </a:t>
            </a:r>
            <a:r>
              <a:rPr lang="en-US" b="1" i="1" dirty="0"/>
              <a:t>m</a:t>
            </a:r>
            <a:r>
              <a:rPr lang="en-US" dirty="0"/>
              <a:t> and runs </a:t>
            </a:r>
            <a:r>
              <a:rPr lang="en-US" b="1" dirty="0"/>
              <a:t>H</a:t>
            </a:r>
            <a:r>
              <a:rPr lang="en-US" dirty="0"/>
              <a:t>(</a:t>
            </a:r>
            <a:r>
              <a:rPr lang="en-US" b="1" i="1" dirty="0" err="1"/>
              <a:t>m</a:t>
            </a:r>
            <a:r>
              <a:rPr lang="en-US" dirty="0" err="1"/>
              <a:t>,</a:t>
            </a:r>
            <a:r>
              <a:rPr lang="en-US" b="1" i="1" dirty="0" err="1"/>
              <a:t>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If </a:t>
            </a:r>
            <a:r>
              <a:rPr lang="en-US" b="1" dirty="0"/>
              <a:t>H</a:t>
            </a:r>
            <a:r>
              <a:rPr lang="en-US" dirty="0"/>
              <a:t>(</a:t>
            </a:r>
            <a:r>
              <a:rPr lang="en-US" b="1" i="1" dirty="0" err="1"/>
              <a:t>m</a:t>
            </a:r>
            <a:r>
              <a:rPr lang="en-US" dirty="0" err="1"/>
              <a:t>,</a:t>
            </a:r>
            <a:r>
              <a:rPr lang="en-US" b="1" i="1" dirty="0" err="1"/>
              <a:t>m</a:t>
            </a:r>
            <a:r>
              <a:rPr lang="en-US" dirty="0"/>
              <a:t>) is </a:t>
            </a:r>
            <a:r>
              <a:rPr lang="en-US" b="1" dirty="0">
                <a:solidFill>
                  <a:srgbClr val="00B050"/>
                </a:solidFill>
              </a:rPr>
              <a:t>YES</a:t>
            </a:r>
            <a:r>
              <a:rPr lang="en-US" dirty="0"/>
              <a:t>, </a:t>
            </a:r>
            <a:r>
              <a:rPr lang="en-US" b="1" dirty="0"/>
              <a:t>E</a:t>
            </a:r>
            <a:r>
              <a:rPr lang="en-US" dirty="0"/>
              <a:t> loops forever</a:t>
            </a:r>
          </a:p>
          <a:p>
            <a:pPr lvl="1"/>
            <a:r>
              <a:rPr lang="en-US" dirty="0"/>
              <a:t>If </a:t>
            </a:r>
            <a:r>
              <a:rPr lang="en-US" b="1" dirty="0"/>
              <a:t>H</a:t>
            </a:r>
            <a:r>
              <a:rPr lang="en-US" dirty="0"/>
              <a:t>(</a:t>
            </a:r>
            <a:r>
              <a:rPr lang="en-US" b="1" i="1" dirty="0" err="1"/>
              <a:t>m</a:t>
            </a:r>
            <a:r>
              <a:rPr lang="en-US" dirty="0" err="1"/>
              <a:t>,</a:t>
            </a:r>
            <a:r>
              <a:rPr lang="en-US" b="1" i="1" dirty="0" err="1"/>
              <a:t>m</a:t>
            </a:r>
            <a:r>
              <a:rPr lang="en-US" dirty="0"/>
              <a:t>) is </a:t>
            </a:r>
            <a:r>
              <a:rPr lang="en-US" b="1" dirty="0">
                <a:solidFill>
                  <a:srgbClr val="FF0000"/>
                </a:solidFill>
              </a:rPr>
              <a:t>NO</a:t>
            </a:r>
            <a:r>
              <a:rPr lang="en-US" dirty="0"/>
              <a:t>, </a:t>
            </a:r>
            <a:r>
              <a:rPr lang="en-US" b="1" dirty="0"/>
              <a:t>E</a:t>
            </a:r>
            <a:r>
              <a:rPr lang="en-US" dirty="0"/>
              <a:t> returns </a:t>
            </a:r>
            <a:r>
              <a:rPr lang="en-US" b="1" dirty="0">
                <a:solidFill>
                  <a:srgbClr val="00B050"/>
                </a:solidFill>
              </a:rPr>
              <a:t>YES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7389021" y="1600200"/>
            <a:ext cx="3261945" cy="1837730"/>
            <a:chOff x="4604840" y="1600200"/>
            <a:chExt cx="3261945" cy="1837730"/>
          </a:xfrm>
        </p:grpSpPr>
        <p:sp>
          <p:nvSpPr>
            <p:cNvPr id="5" name="Rectangle 4"/>
            <p:cNvSpPr/>
            <p:nvPr/>
          </p:nvSpPr>
          <p:spPr>
            <a:xfrm>
              <a:off x="5595440" y="1600200"/>
              <a:ext cx="1066800" cy="914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/>
                <a:t>H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604840" y="1600200"/>
              <a:ext cx="431528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i="1" dirty="0"/>
                <a:t>m</a:t>
              </a:r>
            </a:p>
            <a:p>
              <a:pPr algn="ctr"/>
              <a:endParaRPr lang="en-US" sz="800" b="1" i="1" dirty="0"/>
            </a:p>
            <a:p>
              <a:pPr algn="ctr"/>
              <a:r>
                <a:rPr lang="en-US" sz="2400" b="1" i="1" dirty="0"/>
                <a:t>x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5036368" y="1828800"/>
              <a:ext cx="55907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5036368" y="2362200"/>
              <a:ext cx="55907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6662240" y="2057400"/>
              <a:ext cx="55907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133892" y="1828800"/>
              <a:ext cx="7328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B050"/>
                  </a:solidFill>
                </a:rPr>
                <a:t>YES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rot="5400000">
              <a:off x="5838083" y="2794136"/>
              <a:ext cx="55907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5812819" y="2976265"/>
              <a:ext cx="635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</a:rPr>
                <a:t>NO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7178109" y="3407794"/>
            <a:ext cx="4785291" cy="3382937"/>
            <a:chOff x="4393928" y="3407793"/>
            <a:chExt cx="4785291" cy="3382937"/>
          </a:xfrm>
        </p:grpSpPr>
        <p:sp>
          <p:nvSpPr>
            <p:cNvPr id="24" name="Rectangle 23"/>
            <p:cNvSpPr/>
            <p:nvPr/>
          </p:nvSpPr>
          <p:spPr>
            <a:xfrm>
              <a:off x="5036367" y="3477295"/>
              <a:ext cx="2786559" cy="248182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584219" y="4086390"/>
              <a:ext cx="1066800" cy="914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/>
                <a:t>H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6651019" y="4543590"/>
              <a:ext cx="55907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7133892" y="4314990"/>
              <a:ext cx="7328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B050"/>
                  </a:solidFill>
                </a:rPr>
                <a:t>YES</a:t>
              </a: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rot="5400000">
              <a:off x="5826862" y="5280326"/>
              <a:ext cx="55907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801598" y="5497459"/>
              <a:ext cx="635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</a:rPr>
                <a:t>NO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222728" y="3407793"/>
              <a:ext cx="44755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E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93928" y="4130324"/>
              <a:ext cx="4315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i="1" dirty="0"/>
                <a:t>m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4820604" y="4361156"/>
              <a:ext cx="763615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/>
            <p:nvPr/>
          </p:nvCxnSpPr>
          <p:spPr>
            <a:xfrm>
              <a:off x="4820604" y="4361156"/>
              <a:ext cx="763615" cy="392921"/>
            </a:xfrm>
            <a:prstGeom prst="bentConnector3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7822926" y="4543590"/>
              <a:ext cx="482874" cy="720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8229600" y="4223907"/>
              <a:ext cx="94961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Loop</a:t>
              </a:r>
            </a:p>
            <a:p>
              <a:r>
                <a:rPr lang="en-US" sz="2000" dirty="0"/>
                <a:t>forever</a:t>
              </a:r>
            </a:p>
          </p:txBody>
        </p:sp>
        <p:cxnSp>
          <p:nvCxnSpPr>
            <p:cNvPr id="28" name="Straight Arrow Connector 27"/>
            <p:cNvCxnSpPr>
              <a:stCxn id="22" idx="2"/>
            </p:cNvCxnSpPr>
            <p:nvPr/>
          </p:nvCxnSpPr>
          <p:spPr>
            <a:xfrm flipH="1">
              <a:off x="6099116" y="5959124"/>
              <a:ext cx="20037" cy="44614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765528" y="6329065"/>
              <a:ext cx="7328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B050"/>
                  </a:solidFill>
                </a:rPr>
                <a:t>YES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511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mind-bending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315200" cy="46256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Let's say that </a:t>
            </a:r>
            <a:r>
              <a:rPr lang="en-US" b="1" i="1" dirty="0"/>
              <a:t>e</a:t>
            </a:r>
            <a:r>
              <a:rPr lang="en-US" dirty="0"/>
              <a:t> is the description of </a:t>
            </a:r>
            <a:r>
              <a:rPr lang="en-US" b="1" dirty="0"/>
              <a:t>E</a:t>
            </a:r>
          </a:p>
          <a:p>
            <a:r>
              <a:rPr lang="en-US" dirty="0"/>
              <a:t>What happens if you feed description </a:t>
            </a:r>
            <a:r>
              <a:rPr lang="en-US" b="1" i="1" dirty="0"/>
              <a:t>e</a:t>
            </a:r>
            <a:r>
              <a:rPr lang="en-US" dirty="0"/>
              <a:t> into </a:t>
            </a:r>
            <a:r>
              <a:rPr lang="en-US" b="1" dirty="0"/>
              <a:t>E</a:t>
            </a:r>
            <a:r>
              <a:rPr lang="en-US" dirty="0"/>
              <a:t>?</a:t>
            </a:r>
          </a:p>
          <a:p>
            <a:pPr lvl="1"/>
            <a:r>
              <a:rPr lang="en-US" b="1" dirty="0"/>
              <a:t>E</a:t>
            </a:r>
            <a:r>
              <a:rPr lang="en-US" dirty="0"/>
              <a:t>(</a:t>
            </a:r>
            <a:r>
              <a:rPr lang="en-US" b="1" i="1" dirty="0"/>
              <a:t>e</a:t>
            </a:r>
            <a:r>
              <a:rPr lang="en-US" dirty="0"/>
              <a:t>) says what </a:t>
            </a:r>
            <a:r>
              <a:rPr lang="en-US" b="1" dirty="0"/>
              <a:t>E</a:t>
            </a:r>
            <a:r>
              <a:rPr lang="en-US" dirty="0"/>
              <a:t> will do with itself as input</a:t>
            </a:r>
          </a:p>
          <a:p>
            <a:r>
              <a:rPr lang="en-US" dirty="0"/>
              <a:t>If it returns </a:t>
            </a:r>
            <a:r>
              <a:rPr lang="en-US" b="1" dirty="0">
                <a:solidFill>
                  <a:srgbClr val="00B050"/>
                </a:solidFill>
              </a:rPr>
              <a:t>YES</a:t>
            </a:r>
            <a:r>
              <a:rPr lang="en-US" dirty="0"/>
              <a:t>, that means that </a:t>
            </a:r>
            <a:r>
              <a:rPr lang="en-US" b="1" dirty="0"/>
              <a:t>E</a:t>
            </a:r>
            <a:r>
              <a:rPr lang="en-US" dirty="0"/>
              <a:t> on input </a:t>
            </a:r>
            <a:r>
              <a:rPr lang="en-US" b="1" i="1" dirty="0"/>
              <a:t>e</a:t>
            </a:r>
            <a:r>
              <a:rPr lang="en-US" dirty="0"/>
              <a:t> loops forever</a:t>
            </a:r>
          </a:p>
          <a:p>
            <a:pPr lvl="1"/>
            <a:r>
              <a:rPr lang="en-US" dirty="0"/>
              <a:t>But it can't, because it just returned </a:t>
            </a:r>
            <a:r>
              <a:rPr lang="en-US" b="1" dirty="0">
                <a:solidFill>
                  <a:srgbClr val="00B050"/>
                </a:solidFill>
              </a:rPr>
              <a:t>YES</a:t>
            </a:r>
          </a:p>
          <a:p>
            <a:r>
              <a:rPr lang="en-US" dirty="0"/>
              <a:t>If it loops forever, then </a:t>
            </a:r>
            <a:r>
              <a:rPr lang="en-US" b="1" dirty="0"/>
              <a:t>E</a:t>
            </a:r>
            <a:r>
              <a:rPr lang="en-US" dirty="0"/>
              <a:t> on input </a:t>
            </a:r>
            <a:r>
              <a:rPr lang="en-US" b="1" i="1" dirty="0"/>
              <a:t>e</a:t>
            </a:r>
            <a:r>
              <a:rPr lang="en-US" dirty="0"/>
              <a:t> would return </a:t>
            </a:r>
            <a:r>
              <a:rPr lang="en-US" b="1" dirty="0">
                <a:solidFill>
                  <a:srgbClr val="00B050"/>
                </a:solidFill>
              </a:rPr>
              <a:t>YES</a:t>
            </a:r>
          </a:p>
          <a:p>
            <a:pPr lvl="1"/>
            <a:r>
              <a:rPr lang="en-US" dirty="0"/>
              <a:t>But it can't, because it's looping forever!</a:t>
            </a:r>
          </a:p>
          <a:p>
            <a:r>
              <a:rPr lang="en-US" dirty="0"/>
              <a:t>Our assumption that machine </a:t>
            </a:r>
            <a:r>
              <a:rPr lang="en-US" b="1" dirty="0"/>
              <a:t>H</a:t>
            </a:r>
            <a:r>
              <a:rPr lang="en-US" dirty="0"/>
              <a:t> exists must be wrong</a:t>
            </a:r>
          </a:p>
        </p:txBody>
      </p:sp>
      <p:pic>
        <p:nvPicPr>
          <p:cNvPr id="5122" name="Picture 2" descr="C:\Users\wittmanb\AppData\Local\Microsoft\Windows\Temporary Internet Files\Content.IE5\9I22ON7I\MP900443410[1]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7200" y="2667000"/>
            <a:ext cx="3890962" cy="25893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81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Halting problem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Clearly, a Turing machine that solves the halting problem doesn’t exist</a:t>
            </a:r>
          </a:p>
          <a:p>
            <a:r>
              <a:rPr lang="en-US" dirty="0"/>
              <a:t>Essentially, the problem of deciding if a problem is computable is itself </a:t>
            </a:r>
            <a:r>
              <a:rPr lang="en-US" dirty="0" err="1"/>
              <a:t>uncomputable</a:t>
            </a:r>
            <a:endParaRPr lang="en-US" dirty="0"/>
          </a:p>
          <a:p>
            <a:r>
              <a:rPr lang="en-US" dirty="0"/>
              <a:t>Therefore, there are some problems (called </a:t>
            </a:r>
            <a:r>
              <a:rPr lang="en-US" b="1" dirty="0" err="1"/>
              <a:t>undecidable</a:t>
            </a:r>
            <a:r>
              <a:rPr lang="en-US" b="1" dirty="0"/>
              <a:t>)</a:t>
            </a:r>
            <a:r>
              <a:rPr lang="en-US" dirty="0"/>
              <a:t> for which there is no algorithm</a:t>
            </a:r>
          </a:p>
          <a:p>
            <a:r>
              <a:rPr lang="en-US" dirty="0"/>
              <a:t>Not an algorithm that will take a long time, but </a:t>
            </a:r>
            <a:r>
              <a:rPr lang="en-US" b="1" dirty="0"/>
              <a:t>no algorithm</a:t>
            </a:r>
          </a:p>
          <a:p>
            <a:r>
              <a:rPr lang="en-US" dirty="0"/>
              <a:t>If we find such a problem, we are stuck</a:t>
            </a:r>
          </a:p>
          <a:p>
            <a:r>
              <a:rPr lang="en-US" dirty="0"/>
              <a:t>… unless someone can invent a more powerful model of computation</a:t>
            </a:r>
          </a:p>
        </p:txBody>
      </p:sp>
    </p:spTree>
    <p:extLst>
      <p:ext uri="{BB962C8B-B14F-4D97-AF65-F5344CB8AC3E}">
        <p14:creationId xmlns:p14="http://schemas.microsoft.com/office/powerpoint/2010/main" val="331326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correspondence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Given two finite lists of words A and B, can you pick </a:t>
            </a:r>
            <a:r>
              <a:rPr lang="en-US" b="1" i="1" dirty="0"/>
              <a:t>k</a:t>
            </a:r>
            <a:r>
              <a:rPr lang="en-US" dirty="0"/>
              <a:t> words (repetitions allowed) from A and </a:t>
            </a:r>
            <a:r>
              <a:rPr lang="en-US" b="1" i="1" dirty="0"/>
              <a:t>k</a:t>
            </a:r>
            <a:r>
              <a:rPr lang="en-US" dirty="0"/>
              <a:t> words (repetitions allowed) from B so that the words from A concatenated are exactly the same string as the words from B concatenated</a:t>
            </a:r>
          </a:p>
          <a:p>
            <a:r>
              <a:rPr lang="en-US" dirty="0"/>
              <a:t>Example: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Solution:</a:t>
            </a:r>
          </a:p>
          <a:p>
            <a:pPr lvl="1"/>
            <a:r>
              <a:rPr lang="en-US" dirty="0" err="1"/>
              <a:t>aa</a:t>
            </a:r>
            <a:r>
              <a:rPr lang="en-US" dirty="0"/>
              <a:t> + bb + bb = </a:t>
            </a:r>
            <a:r>
              <a:rPr lang="en-US" dirty="0" err="1"/>
              <a:t>aabbbb</a:t>
            </a:r>
            <a:r>
              <a:rPr lang="en-US" dirty="0"/>
              <a:t> = a + a + </a:t>
            </a:r>
            <a:r>
              <a:rPr lang="en-US" dirty="0" err="1"/>
              <a:t>bbbb</a:t>
            </a:r>
            <a:endParaRPr lang="en-US" dirty="0"/>
          </a:p>
          <a:p>
            <a:r>
              <a:rPr lang="en-US" dirty="0"/>
              <a:t>The Post correspondence problem (PCP) is </a:t>
            </a:r>
            <a:r>
              <a:rPr lang="en-US" b="1" dirty="0" err="1"/>
              <a:t>undecidable</a:t>
            </a:r>
            <a:r>
              <a:rPr lang="en-US" dirty="0"/>
              <a:t> (there is no algorithm that can solve all instances of it)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686300" y="2895600"/>
          <a:ext cx="2819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aa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bbbb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abba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89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</a:t>
            </a:r>
            <a:r>
              <a:rPr lang="en-US" dirty="0" err="1"/>
              <a:t>undecidable</a:t>
            </a:r>
            <a:r>
              <a:rPr lang="en-US" dirty="0"/>
              <a:t>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Are two context-free languages the same?</a:t>
            </a:r>
          </a:p>
          <a:p>
            <a:r>
              <a:rPr lang="en-US" dirty="0"/>
              <a:t>Is the intersection of two context-free languages empty?</a:t>
            </a:r>
          </a:p>
          <a:p>
            <a:r>
              <a:rPr lang="en-US" dirty="0"/>
              <a:t>Is a context-free language equal to </a:t>
            </a:r>
            <a:r>
              <a:rPr lang="el-GR" dirty="0"/>
              <a:t>Σ</a:t>
            </a:r>
            <a:r>
              <a:rPr lang="en-US" baseline="30000" dirty="0"/>
              <a:t>*</a:t>
            </a:r>
            <a:r>
              <a:rPr lang="en-US" dirty="0"/>
              <a:t>?</a:t>
            </a:r>
            <a:endParaRPr lang="en-US" baseline="30000" dirty="0"/>
          </a:p>
          <a:p>
            <a:r>
              <a:rPr lang="en-US" dirty="0"/>
              <a:t>Is a context-free language a subset of another context-free language?</a:t>
            </a:r>
          </a:p>
          <a:p>
            <a:r>
              <a:rPr lang="en-US" dirty="0"/>
              <a:t>Is a given statement of first-order logic provable from a starting set of axioms?</a:t>
            </a:r>
          </a:p>
          <a:p>
            <a:r>
              <a:rPr lang="en-US" dirty="0"/>
              <a:t>Given a set of matrices, is there some sequence that they can be multiplied in (perhaps with repetitions) that will yield the zero matrix?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45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(useful) undecidable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a given Java program have an infinite loop in it?</a:t>
            </a:r>
          </a:p>
          <a:p>
            <a:r>
              <a:rPr lang="en-US" dirty="0"/>
              <a:t>Will a given Python program terminate regardless of what inputs it's given?</a:t>
            </a:r>
          </a:p>
          <a:p>
            <a:r>
              <a:rPr lang="en-US" dirty="0"/>
              <a:t>Will computation with input </a:t>
            </a:r>
            <a:r>
              <a:rPr lang="en-US" b="1" i="1" dirty="0"/>
              <a:t>x</a:t>
            </a:r>
            <a:r>
              <a:rPr lang="en-US" dirty="0"/>
              <a:t> use all states of a Turing machine?</a:t>
            </a:r>
          </a:p>
          <a:p>
            <a:r>
              <a:rPr lang="en-US" dirty="0"/>
              <a:t>Given input </a:t>
            </a:r>
            <a:r>
              <a:rPr lang="en-US" b="1" i="1" dirty="0"/>
              <a:t>x</a:t>
            </a:r>
            <a:r>
              <a:rPr lang="en-US" dirty="0"/>
              <a:t>, will the output of a C++ program be </a:t>
            </a:r>
            <a:r>
              <a:rPr lang="en-US" b="1" i="1" dirty="0"/>
              <a:t>y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2724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Exam 3 post mortem</a:t>
            </a:r>
          </a:p>
          <a:p>
            <a:r>
              <a:rPr lang="en-US" dirty="0"/>
              <a:t>Finished Co-NP</a:t>
            </a:r>
          </a:p>
          <a:p>
            <a:r>
              <a:rPr lang="en-US" dirty="0"/>
              <a:t>A little theory of computing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Problems </a:t>
            </a:r>
            <a:r>
              <a:rPr lang="en-US" dirty="0"/>
              <a:t>in NP can be solved in polynomial time on a non-deterministic computer</a:t>
            </a:r>
          </a:p>
          <a:p>
            <a:r>
              <a:rPr lang="en-US" dirty="0"/>
              <a:t>A deterministic computer is the kind you know:</a:t>
            </a:r>
          </a:p>
          <a:p>
            <a:pPr lvl="1"/>
            <a:r>
              <a:rPr lang="en-US" dirty="0"/>
              <a:t>First it has to consider possibility A, then, it can consider possibility B</a:t>
            </a:r>
          </a:p>
        </p:txBody>
      </p:sp>
    </p:spTree>
    <p:extLst>
      <p:ext uri="{BB962C8B-B14F-4D97-AF65-F5344CB8AC3E}">
        <p14:creationId xmlns:p14="http://schemas.microsoft.com/office/powerpoint/2010/main" val="91455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Deterministic vs. non-deterministic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non-deterministic computer (which, as far as we know, only exists in our imagination) can consider both possibility A and possibility B at the same time</a:t>
            </a:r>
          </a:p>
          <a:p>
            <a:endParaRPr lang="en-US" dirty="0"/>
          </a:p>
        </p:txBody>
      </p:sp>
      <p:grpSp>
        <p:nvGrpSpPr>
          <p:cNvPr id="4" name="Group 46"/>
          <p:cNvGrpSpPr/>
          <p:nvPr/>
        </p:nvGrpSpPr>
        <p:grpSpPr>
          <a:xfrm>
            <a:off x="2209800" y="3364468"/>
            <a:ext cx="7086600" cy="674132"/>
            <a:chOff x="685800" y="3810000"/>
            <a:chExt cx="7086600" cy="67413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286000" y="4343400"/>
              <a:ext cx="9144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276600" y="4343400"/>
              <a:ext cx="8382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685800" y="4114800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Deterministic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65060" y="3810000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29000" y="3821668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84242" y="3810000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98642" y="3810000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13042" y="38100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127442" y="3810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4191000" y="4343400"/>
              <a:ext cx="8382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5105400" y="4343400"/>
              <a:ext cx="8382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019800" y="4343400"/>
              <a:ext cx="8382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934200" y="4343400"/>
              <a:ext cx="8382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45"/>
          <p:cNvGrpSpPr/>
          <p:nvPr/>
        </p:nvGrpSpPr>
        <p:grpSpPr>
          <a:xfrm>
            <a:off x="2057400" y="4050268"/>
            <a:ext cx="3396164" cy="2350532"/>
            <a:chOff x="533400" y="4495800"/>
            <a:chExt cx="3396164" cy="2350532"/>
          </a:xfrm>
        </p:grpSpPr>
        <p:sp>
          <p:nvSpPr>
            <p:cNvPr id="28" name="TextBox 27"/>
            <p:cNvSpPr txBox="1"/>
            <p:nvPr/>
          </p:nvSpPr>
          <p:spPr>
            <a:xfrm>
              <a:off x="2286000" y="5105400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286000" y="6031468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174660" y="4495800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165042" y="5181600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193896" y="5879068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200400" y="6477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33400" y="5373469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Non-Deterministic</a:t>
              </a:r>
            </a:p>
          </p:txBody>
        </p:sp>
        <p:cxnSp>
          <p:nvCxnSpPr>
            <p:cNvPr id="40" name="Straight Connector 39"/>
            <p:cNvCxnSpPr/>
            <p:nvPr/>
          </p:nvCxnSpPr>
          <p:spPr>
            <a:xfrm rot="2700000">
              <a:off x="2191310" y="6038290"/>
              <a:ext cx="9144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8900000" flipV="1">
              <a:off x="2191310" y="5391710"/>
              <a:ext cx="9144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380000">
              <a:off x="3008145" y="5184129"/>
              <a:ext cx="9144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20220000" flipV="1">
              <a:off x="3011654" y="4826843"/>
              <a:ext cx="9144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380000">
              <a:off x="3011655" y="6555729"/>
              <a:ext cx="9144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20220000" flipV="1">
              <a:off x="3015164" y="6198443"/>
              <a:ext cx="9144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24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hierarchy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38800" y="1775192"/>
            <a:ext cx="6096000" cy="485420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EXPSPACE</a:t>
            </a:r>
          </a:p>
          <a:p>
            <a:pPr lvl="1"/>
            <a:r>
              <a:rPr lang="en-US" dirty="0"/>
              <a:t>Exponential space </a:t>
            </a:r>
          </a:p>
          <a:p>
            <a:r>
              <a:rPr lang="en-US" dirty="0"/>
              <a:t>EXP</a:t>
            </a:r>
          </a:p>
          <a:p>
            <a:pPr lvl="1"/>
            <a:r>
              <a:rPr lang="en-US" dirty="0"/>
              <a:t>Exponential time on a deterministic Turing machine</a:t>
            </a:r>
          </a:p>
          <a:p>
            <a:r>
              <a:rPr lang="en-US" dirty="0"/>
              <a:t>PSPACE</a:t>
            </a:r>
          </a:p>
          <a:p>
            <a:pPr lvl="1"/>
            <a:r>
              <a:rPr lang="en-US" dirty="0"/>
              <a:t>Polynomial space</a:t>
            </a:r>
          </a:p>
          <a:p>
            <a:r>
              <a:rPr lang="en-US" dirty="0"/>
              <a:t>NP</a:t>
            </a:r>
          </a:p>
          <a:p>
            <a:pPr lvl="1"/>
            <a:r>
              <a:rPr lang="en-US" dirty="0"/>
              <a:t>Polynomial time on a non-deterministic  Turing machine</a:t>
            </a:r>
          </a:p>
          <a:p>
            <a:r>
              <a:rPr lang="en-US" dirty="0"/>
              <a:t>P</a:t>
            </a:r>
          </a:p>
          <a:p>
            <a:pPr lvl="1"/>
            <a:r>
              <a:rPr lang="en-US" dirty="0"/>
              <a:t>Polynomial time on a deterministic Turing machine</a:t>
            </a:r>
          </a:p>
          <a:p>
            <a:r>
              <a:rPr lang="en-US" dirty="0"/>
              <a:t>L</a:t>
            </a:r>
          </a:p>
          <a:p>
            <a:pPr lvl="1"/>
            <a:r>
              <a:rPr lang="en-US" dirty="0"/>
              <a:t>Logarithmic space on a deterministic Turing machine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/>
          </p:nvPr>
        </p:nvGraphicFramePr>
        <p:xfrm>
          <a:off x="304800" y="1676400"/>
          <a:ext cx="5181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4790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/>
          <p:cNvSpPr/>
          <p:nvPr/>
        </p:nvSpPr>
        <p:spPr>
          <a:xfrm>
            <a:off x="1905001" y="1843724"/>
            <a:ext cx="3619827" cy="25758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RE</a:t>
            </a:r>
          </a:p>
        </p:txBody>
      </p:sp>
      <p:sp>
        <p:nvSpPr>
          <p:cNvPr id="19" name="Oval 18"/>
          <p:cNvSpPr/>
          <p:nvPr/>
        </p:nvSpPr>
        <p:spPr>
          <a:xfrm>
            <a:off x="3290254" y="1843723"/>
            <a:ext cx="3619827" cy="2575877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/>
              <a:t>Co-RE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beyond running time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4648200"/>
            <a:ext cx="10972800" cy="19812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There are also problems that cannot be solved by any computer (or algorithm) in a finite amount of time</a:t>
            </a:r>
          </a:p>
          <a:p>
            <a:r>
              <a:rPr lang="en-US" dirty="0"/>
              <a:t>Problems in </a:t>
            </a:r>
            <a:r>
              <a:rPr lang="en-US" b="1" dirty="0"/>
              <a:t>R</a:t>
            </a:r>
            <a:r>
              <a:rPr lang="en-US" dirty="0"/>
              <a:t> can be solved by an algorithm in a finite amount of time</a:t>
            </a:r>
          </a:p>
          <a:p>
            <a:r>
              <a:rPr lang="en-US" dirty="0"/>
              <a:t>Problems in </a:t>
            </a:r>
            <a:r>
              <a:rPr lang="en-US" b="1" dirty="0"/>
              <a:t>RE</a:t>
            </a:r>
            <a:r>
              <a:rPr lang="en-US" dirty="0"/>
              <a:t> can reach a "yes" answer in a finite amount of time, but no algorithm is guaranteed to reach completion if the answer is "no"</a:t>
            </a:r>
          </a:p>
          <a:p>
            <a:r>
              <a:rPr lang="en-US" dirty="0"/>
              <a:t>Problems in</a:t>
            </a:r>
            <a:r>
              <a:rPr lang="en-US" b="1" dirty="0"/>
              <a:t> Co-RE </a:t>
            </a:r>
            <a:r>
              <a:rPr lang="en-US" dirty="0"/>
              <a:t>can reach a "no" answer in a finite amount of time, but no algorithm is guaranteed to reach completion if the answer is "yes"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279285" y="1976562"/>
            <a:ext cx="2321742" cy="2321707"/>
            <a:chOff x="3276590" y="2146452"/>
            <a:chExt cx="2321742" cy="2321707"/>
          </a:xfrm>
        </p:grpSpPr>
        <p:sp>
          <p:nvSpPr>
            <p:cNvPr id="11" name="Oval 10"/>
            <p:cNvSpPr/>
            <p:nvPr/>
          </p:nvSpPr>
          <p:spPr>
            <a:xfrm>
              <a:off x="3276590" y="2146452"/>
              <a:ext cx="2321742" cy="2321707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12" name="Oval 6"/>
            <p:cNvSpPr/>
            <p:nvPr/>
          </p:nvSpPr>
          <p:spPr>
            <a:xfrm>
              <a:off x="3896495" y="2291559"/>
              <a:ext cx="1081931" cy="4353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dirty="0"/>
                <a:t>R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668997" y="2562348"/>
            <a:ext cx="1547828" cy="1547804"/>
            <a:chOff x="3663617" y="2732239"/>
            <a:chExt cx="1547828" cy="1547804"/>
          </a:xfrm>
        </p:grpSpPr>
        <p:sp>
          <p:nvSpPr>
            <p:cNvPr id="9" name="Oval 8"/>
            <p:cNvSpPr/>
            <p:nvPr/>
          </p:nvSpPr>
          <p:spPr>
            <a:xfrm>
              <a:off x="3663617" y="2732239"/>
              <a:ext cx="1547828" cy="1547804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0" name="Oval 8"/>
            <p:cNvSpPr/>
            <p:nvPr/>
          </p:nvSpPr>
          <p:spPr>
            <a:xfrm>
              <a:off x="3822844" y="3119190"/>
              <a:ext cx="1200976" cy="7739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dirty="0"/>
                <a:t>EXPSPACE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7315200" y="2083476"/>
            <a:ext cx="4267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000" b="1" dirty="0"/>
              <a:t>R</a:t>
            </a:r>
            <a:r>
              <a:rPr lang="en-US" sz="2000" dirty="0"/>
              <a:t> is the set of recursive decision problems</a:t>
            </a:r>
          </a:p>
          <a:p>
            <a:pPr marL="285750" indent="-285750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000" b="1" dirty="0"/>
              <a:t>RE</a:t>
            </a:r>
            <a:r>
              <a:rPr lang="en-US" sz="2000" dirty="0"/>
              <a:t> is the set of recursively enumerable decision problems</a:t>
            </a:r>
          </a:p>
          <a:p>
            <a:pPr marL="285750" indent="-285750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000" b="1" dirty="0"/>
              <a:t>Co-RE</a:t>
            </a:r>
            <a:r>
              <a:rPr lang="en-US" sz="2000" dirty="0"/>
              <a:t> is the complement of set </a:t>
            </a:r>
            <a:r>
              <a:rPr lang="en-US" sz="2000" b="1" dirty="0"/>
              <a:t>RE</a:t>
            </a:r>
          </a:p>
        </p:txBody>
      </p:sp>
    </p:spTree>
    <p:extLst>
      <p:ext uri="{BB962C8B-B14F-4D97-AF65-F5344CB8AC3E}">
        <p14:creationId xmlns:p14="http://schemas.microsoft.com/office/powerpoint/2010/main" val="60979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2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Three-Sentence Summary of Approximation Algorithms for Load Balancing and Center Selection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253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Approximation Algorithms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745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Approximation algorithms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can you do when faced with an NP-complete problem?</a:t>
            </a:r>
          </a:p>
          <a:p>
            <a:pPr lvl="1"/>
            <a:r>
              <a:rPr lang="en-US" dirty="0"/>
              <a:t>Or, more likely, an NP-hard problem, where you come up with the optimal answer, not just a "yes" or a "no"</a:t>
            </a:r>
          </a:p>
          <a:p>
            <a:r>
              <a:rPr lang="en-US" dirty="0"/>
              <a:t>One possibility is using an approximation algorithm</a:t>
            </a:r>
          </a:p>
          <a:p>
            <a:pPr lvl="1"/>
            <a:r>
              <a:rPr lang="en-US" dirty="0"/>
              <a:t>You don't get the guarantee of the perfect optimal answer</a:t>
            </a:r>
          </a:p>
          <a:p>
            <a:pPr lvl="1"/>
            <a:r>
              <a:rPr lang="en-US" dirty="0"/>
              <a:t>But you might be able to get a reasonably good answer in polynomial time</a:t>
            </a:r>
          </a:p>
        </p:txBody>
      </p:sp>
    </p:spTree>
    <p:extLst>
      <p:ext uri="{BB962C8B-B14F-4D97-AF65-F5344CB8AC3E}">
        <p14:creationId xmlns:p14="http://schemas.microsoft.com/office/powerpoint/2010/main" val="4122075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balancing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You have </a:t>
                </a:r>
                <a:r>
                  <a:rPr lang="en-US" b="1" i="1" dirty="0"/>
                  <a:t>m</a:t>
                </a:r>
                <a:r>
                  <a:rPr lang="en-US" dirty="0"/>
                  <a:t> machines </a:t>
                </a:r>
                <a:r>
                  <a:rPr lang="en-US" b="1" i="1" dirty="0"/>
                  <a:t>M</a:t>
                </a:r>
                <a:r>
                  <a:rPr lang="en-US" baseline="-25000" dirty="0"/>
                  <a:t>1</a:t>
                </a:r>
                <a:r>
                  <a:rPr lang="en-US" dirty="0"/>
                  <a:t>, </a:t>
                </a:r>
                <a:r>
                  <a:rPr lang="en-US" b="1" i="1" dirty="0"/>
                  <a:t>M</a:t>
                </a:r>
                <a:r>
                  <a:rPr lang="en-US" baseline="-25000" dirty="0"/>
                  <a:t>2</a:t>
                </a:r>
                <a:r>
                  <a:rPr lang="en-US" dirty="0"/>
                  <a:t>,…,</a:t>
                </a:r>
                <a:r>
                  <a:rPr lang="en-US" b="1" i="1" dirty="0"/>
                  <a:t>M</a:t>
                </a:r>
                <a:r>
                  <a:rPr lang="en-US" b="1" i="1" baseline="-25000" dirty="0"/>
                  <a:t>m</a:t>
                </a:r>
              </a:p>
              <a:p>
                <a:r>
                  <a:rPr lang="en-US" dirty="0"/>
                  <a:t>You have </a:t>
                </a:r>
                <a:r>
                  <a:rPr lang="en-US" b="1" i="1" dirty="0"/>
                  <a:t>n</a:t>
                </a:r>
                <a:r>
                  <a:rPr lang="en-US" dirty="0"/>
                  <a:t> jobs</a:t>
                </a:r>
              </a:p>
              <a:p>
                <a:r>
                  <a:rPr lang="en-US" dirty="0"/>
                  <a:t>Each job </a:t>
                </a:r>
                <a:r>
                  <a:rPr lang="en-US" b="1" i="1" dirty="0"/>
                  <a:t>j</a:t>
                </a:r>
                <a:r>
                  <a:rPr lang="en-US" dirty="0"/>
                  <a:t> has a processing time </a:t>
                </a:r>
                <a:r>
                  <a:rPr lang="en-US" b="1" i="1" dirty="0" err="1"/>
                  <a:t>t</a:t>
                </a:r>
                <a:r>
                  <a:rPr lang="en-US" b="1" i="1" baseline="-25000" dirty="0" err="1"/>
                  <a:t>j</a:t>
                </a:r>
                <a:endParaRPr lang="en-US" b="1" i="1" baseline="-25000" dirty="0"/>
              </a:p>
              <a:p>
                <a:r>
                  <a:rPr lang="en-US" dirty="0"/>
                  <a:t>We can assign jobs </a:t>
                </a:r>
                <a:r>
                  <a:rPr lang="en-US" b="1" i="1" dirty="0"/>
                  <a:t>A</a:t>
                </a:r>
                <a:r>
                  <a:rPr lang="en-US" dirty="0"/>
                  <a:t>(</a:t>
                </a:r>
                <a:r>
                  <a:rPr lang="en-US" b="1" i="1" dirty="0" err="1"/>
                  <a:t>i</a:t>
                </a:r>
                <a:r>
                  <a:rPr lang="en-US" dirty="0"/>
                  <a:t>) to machine </a:t>
                </a:r>
                <a:r>
                  <a:rPr lang="en-US" b="1" i="1" dirty="0" err="1"/>
                  <a:t>M</a:t>
                </a:r>
                <a:r>
                  <a:rPr lang="en-US" b="1" i="1" baseline="-25000" dirty="0" err="1"/>
                  <a:t>i</a:t>
                </a:r>
                <a:endParaRPr lang="en-US" b="1" i="1" baseline="-25000" dirty="0"/>
              </a:p>
              <a:p>
                <a:r>
                  <a:rPr lang="en-US" dirty="0"/>
                  <a:t>The total time that </a:t>
                </a:r>
                <a:r>
                  <a:rPr lang="en-US" b="1" i="1" dirty="0" err="1"/>
                  <a:t>M</a:t>
                </a:r>
                <a:r>
                  <a:rPr lang="en-US" b="1" i="1" baseline="-25000" dirty="0" err="1"/>
                  <a:t>i</a:t>
                </a:r>
                <a:r>
                  <a:rPr lang="en-US" dirty="0"/>
                  <a:t> needs to work is: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We want to minimize the </a:t>
                </a:r>
                <a:r>
                  <a:rPr lang="en-US" b="1" dirty="0" err="1"/>
                  <a:t>makespan</a:t>
                </a:r>
                <a:r>
                  <a:rPr lang="en-US" dirty="0"/>
                  <a:t>, which is just the longest </a:t>
                </a:r>
                <a:r>
                  <a:rPr lang="en-US" b="1" i="1" dirty="0" err="1"/>
                  <a:t>T</a:t>
                </a:r>
                <a:r>
                  <a:rPr lang="en-US" b="1" i="1" baseline="-25000" dirty="0" err="1"/>
                  <a:t>i</a:t>
                </a:r>
                <a:endParaRPr lang="en-US" b="1" i="1" baseline="-25000" dirty="0"/>
              </a:p>
              <a:p>
                <a:r>
                  <a:rPr lang="en-US" dirty="0"/>
                  <a:t>In other words, we want the last machine running to stop running as early as possible</a:t>
                </a:r>
              </a:p>
              <a:p>
                <a:r>
                  <a:rPr lang="en-US" dirty="0"/>
                  <a:t>Unfortunately, doing so in </a:t>
                </a:r>
                <a:r>
                  <a:rPr lang="en-US" b="1" dirty="0"/>
                  <a:t>NP-hard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372" r="-278" b="-3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768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use a simple greedy algorithm for assigning jobs:</a:t>
            </a:r>
          </a:p>
          <a:p>
            <a:pPr lvl="1"/>
            <a:r>
              <a:rPr lang="en-US" dirty="0"/>
              <a:t>For each job </a:t>
            </a:r>
            <a:r>
              <a:rPr lang="en-US" b="1" i="1" dirty="0"/>
              <a:t>j</a:t>
            </a:r>
            <a:r>
              <a:rPr lang="en-US" dirty="0"/>
              <a:t>, assign it to the machine that has the shortest completion time so far</a:t>
            </a:r>
          </a:p>
          <a:p>
            <a:r>
              <a:rPr lang="en-US" dirty="0"/>
              <a:t>Using </a:t>
            </a:r>
            <a:r>
              <a:rPr lang="en-US"/>
              <a:t>this algorithm, what </a:t>
            </a:r>
            <a:r>
              <a:rPr lang="en-US" dirty="0"/>
              <a:t>would the </a:t>
            </a:r>
            <a:r>
              <a:rPr lang="en-US" dirty="0" err="1"/>
              <a:t>makespan</a:t>
            </a:r>
            <a:r>
              <a:rPr lang="en-US" dirty="0"/>
              <a:t> be for three machines </a:t>
            </a:r>
            <a:r>
              <a:rPr lang="en-US" b="1" i="1" dirty="0"/>
              <a:t>M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b="1" i="1" dirty="0"/>
              <a:t>M</a:t>
            </a:r>
            <a:r>
              <a:rPr lang="en-US" baseline="-25000" dirty="0"/>
              <a:t>2</a:t>
            </a:r>
            <a:r>
              <a:rPr lang="en-US" dirty="0"/>
              <a:t>, and </a:t>
            </a:r>
            <a:r>
              <a:rPr lang="en-US" b="1" i="1" dirty="0"/>
              <a:t>M</a:t>
            </a:r>
            <a:r>
              <a:rPr lang="en-US" baseline="-25000" dirty="0"/>
              <a:t>3</a:t>
            </a:r>
            <a:r>
              <a:rPr lang="en-US" dirty="0"/>
              <a:t>, given the following job sizes:</a:t>
            </a:r>
          </a:p>
          <a:p>
            <a:pPr lvl="1"/>
            <a:r>
              <a:rPr lang="en-US" dirty="0"/>
              <a:t>2, 3, 4, 6, 2, 2</a:t>
            </a:r>
          </a:p>
          <a:p>
            <a:r>
              <a:rPr lang="en-US" dirty="0"/>
              <a:t>What would the optimal be?</a:t>
            </a:r>
          </a:p>
        </p:txBody>
      </p:sp>
    </p:spTree>
    <p:extLst>
      <p:ext uri="{BB962C8B-B14F-4D97-AF65-F5344CB8AC3E}">
        <p14:creationId xmlns:p14="http://schemas.microsoft.com/office/powerpoint/2010/main" val="3807248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Lower bound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Approximation algorithms are often very simple</a:t>
                </a:r>
              </a:p>
              <a:p>
                <a:r>
                  <a:rPr lang="en-US" dirty="0"/>
                  <a:t>The hard part is doing  the analysis to show that the result is not too bad relative to optimal</a:t>
                </a:r>
              </a:p>
              <a:p>
                <a:r>
                  <a:rPr lang="en-US" dirty="0"/>
                  <a:t>Can we give a lower bound on how big the optimal </a:t>
                </a:r>
                <a:r>
                  <a:rPr lang="en-US" dirty="0" err="1"/>
                  <a:t>makespan</a:t>
                </a:r>
                <a:r>
                  <a:rPr lang="en-US" dirty="0"/>
                  <a:t> </a:t>
                </a:r>
                <a:r>
                  <a:rPr lang="en-US" b="1" i="1" dirty="0"/>
                  <a:t>T</a:t>
                </a:r>
                <a:r>
                  <a:rPr lang="en-US" dirty="0"/>
                  <a:t>* must be?</a:t>
                </a:r>
              </a:p>
              <a:p>
                <a:r>
                  <a:rPr lang="en-US" dirty="0"/>
                  <a:t>It </a:t>
                </a:r>
                <a:r>
                  <a:rPr lang="en-US" b="1" dirty="0"/>
                  <a:t>cannot</a:t>
                </a:r>
                <a:r>
                  <a:rPr lang="en-US" dirty="0"/>
                  <a:t> be shorter than the  longest job, whatever job that is</a:t>
                </a:r>
              </a:p>
              <a:p>
                <a:r>
                  <a:rPr lang="en-US" dirty="0"/>
                  <a:t>Also, if we perfectly balanced the work among </a:t>
                </a:r>
                <a:r>
                  <a:rPr lang="en-US" b="1" i="1" dirty="0"/>
                  <a:t>m</a:t>
                </a:r>
                <a:r>
                  <a:rPr lang="en-US" dirty="0"/>
                  <a:t> machines, each machine would still have to do at least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US" dirty="0"/>
                  <a:t> of the total work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713" r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759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Greedy algorithm gets a </a:t>
            </a:r>
            <a:r>
              <a:rPr lang="en-US" dirty="0" err="1"/>
              <a:t>makespan</a:t>
            </a:r>
            <a:r>
              <a:rPr lang="en-US" dirty="0"/>
              <a:t> </a:t>
            </a:r>
            <a:r>
              <a:rPr lang="en-US" i="1" dirty="0"/>
              <a:t>T</a:t>
            </a:r>
            <a:r>
              <a:rPr lang="en-US" dirty="0"/>
              <a:t> ≤ 2</a:t>
            </a:r>
            <a:r>
              <a:rPr lang="en-US" i="1" dirty="0"/>
              <a:t>T</a:t>
            </a:r>
            <a:r>
              <a:rPr lang="en-US" dirty="0"/>
              <a:t>*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b="1" dirty="0"/>
                  <a:t>Proof:</a:t>
                </a:r>
              </a:p>
              <a:p>
                <a:pPr lvl="1"/>
                <a:r>
                  <a:rPr lang="en-US" dirty="0"/>
                  <a:t>Let </a:t>
                </a:r>
                <a:r>
                  <a:rPr lang="en-US" b="1" i="1" dirty="0" err="1"/>
                  <a:t>M</a:t>
                </a:r>
                <a:r>
                  <a:rPr lang="en-US" b="1" i="1" baseline="-25000" dirty="0" err="1"/>
                  <a:t>i</a:t>
                </a:r>
                <a:r>
                  <a:rPr lang="en-US" dirty="0"/>
                  <a:t> be the machine that get the maximum load </a:t>
                </a:r>
                <a:r>
                  <a:rPr lang="en-US" b="1" i="1" dirty="0"/>
                  <a:t>T</a:t>
                </a:r>
                <a:r>
                  <a:rPr lang="en-US" dirty="0"/>
                  <a:t> in the greedy assignment</a:t>
                </a:r>
              </a:p>
              <a:p>
                <a:pPr lvl="1"/>
                <a:r>
                  <a:rPr lang="en-US" dirty="0"/>
                  <a:t>Let </a:t>
                </a:r>
                <a:r>
                  <a:rPr lang="en-US" b="1" i="1" dirty="0"/>
                  <a:t>j</a:t>
                </a:r>
                <a:r>
                  <a:rPr lang="en-US" dirty="0"/>
                  <a:t> be the last job assigned to </a:t>
                </a:r>
                <a:r>
                  <a:rPr lang="en-US" b="1" i="1" dirty="0" err="1"/>
                  <a:t>M</a:t>
                </a:r>
                <a:r>
                  <a:rPr lang="en-US" b="1" i="1" baseline="-25000" dirty="0" err="1"/>
                  <a:t>i</a:t>
                </a:r>
                <a:endParaRPr lang="en-US" b="1" i="1" baseline="-25000" dirty="0"/>
              </a:p>
              <a:p>
                <a:pPr lvl="1"/>
                <a:r>
                  <a:rPr lang="en-US" dirty="0"/>
                  <a:t>When </a:t>
                </a:r>
                <a:r>
                  <a:rPr lang="en-US" b="1" i="1" dirty="0"/>
                  <a:t>j</a:t>
                </a:r>
                <a:r>
                  <a:rPr lang="en-US" dirty="0"/>
                  <a:t> was assigned to </a:t>
                </a:r>
                <a:r>
                  <a:rPr lang="en-US" b="1" i="1" dirty="0" err="1"/>
                  <a:t>M</a:t>
                </a:r>
                <a:r>
                  <a:rPr lang="en-US" b="1" i="1" baseline="-25000" dirty="0" err="1"/>
                  <a:t>i</a:t>
                </a:r>
                <a:r>
                  <a:rPr lang="en-US" dirty="0"/>
                  <a:t>, it had the smallest load of any machine, namely </a:t>
                </a:r>
                <a:r>
                  <a:rPr lang="en-US" b="1" i="1" dirty="0" err="1"/>
                  <a:t>T</a:t>
                </a:r>
                <a:r>
                  <a:rPr lang="en-US" b="1" i="1" baseline="-25000" dirty="0" err="1"/>
                  <a:t>i</a:t>
                </a:r>
                <a:r>
                  <a:rPr lang="en-US" dirty="0"/>
                  <a:t> – </a:t>
                </a:r>
                <a:r>
                  <a:rPr lang="en-US" b="1" i="1" dirty="0" err="1"/>
                  <a:t>t</a:t>
                </a:r>
                <a:r>
                  <a:rPr lang="en-US" b="1" i="1" baseline="-25000" dirty="0" err="1"/>
                  <a:t>j</a:t>
                </a:r>
                <a:endParaRPr lang="en-US" b="1" i="1" baseline="-25000" dirty="0"/>
              </a:p>
              <a:p>
                <a:pPr lvl="1"/>
                <a:r>
                  <a:rPr lang="en-US" dirty="0"/>
                  <a:t>Thus, every machine had load at least </a:t>
                </a:r>
                <a:r>
                  <a:rPr lang="en-US" b="1" i="1" dirty="0" err="1"/>
                  <a:t>T</a:t>
                </a:r>
                <a:r>
                  <a:rPr lang="en-US" b="1" i="1" baseline="-25000" dirty="0" err="1"/>
                  <a:t>i</a:t>
                </a:r>
                <a:r>
                  <a:rPr lang="en-US" dirty="0"/>
                  <a:t> – </a:t>
                </a:r>
                <a:r>
                  <a:rPr lang="en-US" b="1" i="1" dirty="0" err="1"/>
                  <a:t>t</a:t>
                </a:r>
                <a:r>
                  <a:rPr lang="en-US" b="1" i="1" baseline="-25000" dirty="0" err="1"/>
                  <a:t>j</a:t>
                </a:r>
                <a:endParaRPr lang="en-US" b="1" i="1" baseline="-250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0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552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continued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Since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endParaRPr lang="en-US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But the optimal </a:t>
                </a:r>
                <a:r>
                  <a:rPr lang="en-US" dirty="0" err="1"/>
                  <a:t>makespan</a:t>
                </a:r>
                <a:r>
                  <a:rPr lang="en-US" dirty="0"/>
                  <a:t> must be at least as big as any job, thus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, thus: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Since our </a:t>
                </a:r>
                <a:r>
                  <a:rPr lang="en-US" dirty="0" err="1"/>
                  <a:t>makespan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, the proof is done.</a:t>
                </a:r>
              </a:p>
              <a:p>
                <a:pPr marL="118872" indent="0">
                  <a:buNone/>
                </a:pPr>
                <a:r>
                  <a:rPr lang="en-US" dirty="0"/>
                  <a:t>∎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89" r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687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load balancing</a:t>
            </a:r>
          </a:p>
          <a:p>
            <a:r>
              <a:rPr lang="en-US" dirty="0"/>
              <a:t>Center selection</a:t>
            </a:r>
          </a:p>
          <a:p>
            <a:r>
              <a:rPr lang="en-US" dirty="0"/>
              <a:t>Set cover</a:t>
            </a:r>
          </a:p>
          <a:p>
            <a:r>
              <a:rPr lang="en-US" dirty="0"/>
              <a:t>Read section 11.3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Assignment 7</a:t>
            </a:r>
          </a:p>
          <a:p>
            <a:r>
              <a:rPr lang="en-US" dirty="0"/>
              <a:t>Office hours from 2-4 p.m. today canceled for the eclipse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10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warmup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60577"/>
            <a:ext cx="10439400" cy="544982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You are the despotic ruler of an ancient empire </a:t>
            </a:r>
          </a:p>
          <a:p>
            <a:r>
              <a:rPr lang="en-US" dirty="0"/>
              <a:t>Tomorrow is the 25th anniversary of your reign</a:t>
            </a:r>
          </a:p>
          <a:p>
            <a:r>
              <a:rPr lang="en-US" dirty="0"/>
              <a:t>You have 1,000 bottles of wine you were planning to open for the celebration</a:t>
            </a:r>
          </a:p>
          <a:p>
            <a:r>
              <a:rPr lang="en-US" dirty="0"/>
              <a:t>Your Grand Vizier uncovered a plot to murder you:</a:t>
            </a:r>
          </a:p>
          <a:p>
            <a:pPr lvl="1"/>
            <a:r>
              <a:rPr lang="en-US" dirty="0"/>
              <a:t>10 years ago, a rebel worked in the vineyard that makes your wine</a:t>
            </a:r>
          </a:p>
          <a:p>
            <a:pPr lvl="1"/>
            <a:r>
              <a:rPr lang="en-US" dirty="0"/>
              <a:t>He poisoned one of the 1,000 bottles you are going to serve tonight and has been waiting for revenge</a:t>
            </a:r>
          </a:p>
          <a:p>
            <a:pPr lvl="1"/>
            <a:r>
              <a:rPr lang="en-US" dirty="0"/>
              <a:t>The rebel died an accidental death, and his papers revealed his plan, but not which bottle was poisoned</a:t>
            </a:r>
          </a:p>
          <a:p>
            <a:r>
              <a:rPr lang="en-US" dirty="0"/>
              <a:t>The poison exhibits no symptoms until death</a:t>
            </a:r>
          </a:p>
          <a:p>
            <a:r>
              <a:rPr lang="en-US" dirty="0"/>
              <a:t>Death occurs within ten to twenty hours after consuming even the tiniest amount of poison</a:t>
            </a:r>
          </a:p>
          <a:p>
            <a:r>
              <a:rPr lang="en-US" dirty="0"/>
              <a:t>You have over a thousand slaves at your disposal and just under 24 hours to determine which single bottle is poisoned</a:t>
            </a:r>
          </a:p>
          <a:p>
            <a:r>
              <a:rPr lang="en-US" dirty="0"/>
              <a:t>You have a few hundred prisoners, sentenced to death</a:t>
            </a:r>
          </a:p>
          <a:p>
            <a:r>
              <a:rPr lang="en-US" dirty="0"/>
              <a:t>Can you use just the prisoners and risk no slaves?</a:t>
            </a:r>
          </a:p>
          <a:p>
            <a:r>
              <a:rPr lang="en-US" dirty="0"/>
              <a:t>If so, what's the smallest number of prisoners you can risk and still be sure to find the bottle?</a:t>
            </a:r>
          </a:p>
        </p:txBody>
      </p:sp>
      <p:pic>
        <p:nvPicPr>
          <p:cNvPr id="1031" name="Picture 7" descr="C:\Documents and Settings\wittmanb\Local Settings\Temporary Internet Files\Content.IE5\4SNR0781\MP90038485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44200" y="4602477"/>
            <a:ext cx="1219200" cy="21265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08152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D06D8CE-0C31-4C8F-B996-7FED421E8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Computability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0885A6-E11C-402B-B3F7-6A9DC2E57A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599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50018" y="5562600"/>
            <a:ext cx="9446582" cy="604520"/>
          </a:xfrm>
          <a:prstGeom prst="rect">
            <a:avLst/>
          </a:prstGeom>
          <a:gradFill flip="none" rotWithShape="1">
            <a:gsLst>
              <a:gs pos="50000">
                <a:schemeClr val="accent1">
                  <a:tint val="66000"/>
                  <a:satMod val="160000"/>
                </a:schemeClr>
              </a:gs>
              <a:gs pos="100000">
                <a:schemeClr val="bg1"/>
              </a:gs>
              <a:gs pos="0">
                <a:schemeClr val="bg1"/>
              </a:gs>
              <a:gs pos="15000">
                <a:schemeClr val="accent5">
                  <a:lumMod val="20000"/>
                  <a:lumOff val="80000"/>
                </a:schemeClr>
              </a:gs>
              <a:gs pos="85000">
                <a:schemeClr val="accent5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Turing machine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206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Turing machine is a mathematical model for computation</a:t>
            </a:r>
          </a:p>
          <a:p>
            <a:r>
              <a:rPr lang="en-US" dirty="0"/>
              <a:t>It consists of a head, an infinitely long tape, a set of possible states, and an alphabet of characters that can be written on the tape</a:t>
            </a:r>
          </a:p>
          <a:p>
            <a:r>
              <a:rPr lang="en-US" dirty="0"/>
              <a:t>A list of rules saying what it should write and should it move left or right given the current symbol and state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209800" y="5574145"/>
          <a:ext cx="7696195" cy="60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015">
                  <a:extLst>
                    <a:ext uri="{9D8B030D-6E8A-4147-A177-3AD203B41FA5}">
                      <a16:colId xmlns:a16="http://schemas.microsoft.com/office/drawing/2014/main" val="3561324394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448749064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1120212812"/>
                    </a:ext>
                  </a:extLst>
                </a:gridCol>
              </a:tblGrid>
              <a:tr h="604520"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Pentagon 10"/>
          <p:cNvSpPr/>
          <p:nvPr/>
        </p:nvSpPr>
        <p:spPr>
          <a:xfrm rot="5400000">
            <a:off x="5547643" y="4898467"/>
            <a:ext cx="1020506" cy="612559"/>
          </a:xfrm>
          <a:prstGeom prst="homePlat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b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87793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Turing machine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specify a Turing machine with a table giving its behavior for a specific configuration</a:t>
            </a:r>
          </a:p>
          <a:p>
            <a:r>
              <a:rPr lang="en-US" dirty="0"/>
              <a:t>Turing's first example machine printed an infinite sequence of alternating 1s and 0s, separated by spaces: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09600" y="4087996"/>
          <a:ext cx="10972800" cy="2403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4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4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2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01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50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Configuration</a:t>
                      </a:r>
                    </a:p>
                  </a:txBody>
                  <a:tcPr marL="98755" marR="98755" marT="49378" marB="49378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Behavior</a:t>
                      </a:r>
                    </a:p>
                  </a:txBody>
                  <a:tcPr marL="98755" marR="98755" marT="49378" marB="49378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507"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/>
                        <a:t>State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/>
                        <a:t>Symbol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/>
                        <a:t>Operation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/>
                        <a:t>Result State</a:t>
                      </a:r>
                    </a:p>
                  </a:txBody>
                  <a:tcPr marL="98755" marR="98755" marT="49378" marB="4937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507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B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Blank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Write 0, Move Right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C</a:t>
                      </a:r>
                    </a:p>
                  </a:txBody>
                  <a:tcPr marL="98755" marR="98755" marT="49378" marB="4937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507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C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Blank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Write Blank, Move Right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E</a:t>
                      </a:r>
                    </a:p>
                  </a:txBody>
                  <a:tcPr marL="98755" marR="98755" marT="49378" marB="4937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507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E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Blank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Write 1, Move Right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F</a:t>
                      </a:r>
                    </a:p>
                  </a:txBody>
                  <a:tcPr marL="98755" marR="98755" marT="49378" marB="4937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507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F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Blank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Write Blank, Move Right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B</a:t>
                      </a:r>
                    </a:p>
                  </a:txBody>
                  <a:tcPr marL="98755" marR="98755" marT="49378" marB="4937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865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A Turing machine as a transition diagram</a:t>
            </a:r>
            <a:endParaRPr lang="en-US" dirty="0"/>
          </a:p>
        </p:txBody>
      </p:sp>
      <p:sp>
        <p:nvSpPr>
          <p:cNvPr id="49" name="Content Placeholder 4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transition table from the previous slide can be drawn as a transition diagram too:</a:t>
            </a:r>
          </a:p>
        </p:txBody>
      </p:sp>
      <p:sp>
        <p:nvSpPr>
          <p:cNvPr id="5" name="Oval 4"/>
          <p:cNvSpPr/>
          <p:nvPr/>
        </p:nvSpPr>
        <p:spPr>
          <a:xfrm>
            <a:off x="2478414" y="4424066"/>
            <a:ext cx="762000" cy="762000"/>
          </a:xfrm>
          <a:prstGeom prst="ellipse">
            <a:avLst/>
          </a:prstGeom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/>
              <a:t>B</a:t>
            </a:r>
            <a:endParaRPr lang="en-US" sz="2400" baseline="-25000" dirty="0"/>
          </a:p>
        </p:txBody>
      </p:sp>
      <p:cxnSp>
        <p:nvCxnSpPr>
          <p:cNvPr id="6" name="Straight Arrow Connector 5"/>
          <p:cNvCxnSpPr>
            <a:stCxn id="5" idx="6"/>
            <a:endCxn id="8" idx="2"/>
          </p:cNvCxnSpPr>
          <p:nvPr/>
        </p:nvCxnSpPr>
        <p:spPr>
          <a:xfrm>
            <a:off x="3240414" y="4805067"/>
            <a:ext cx="1524000" cy="14883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764414" y="4434187"/>
            <a:ext cx="762000" cy="771525"/>
          </a:xfrm>
          <a:prstGeom prst="ellipse">
            <a:avLst/>
          </a:prstGeom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/>
              <a:t>C</a:t>
            </a:r>
            <a:endParaRPr lang="en-US" sz="2400" baseline="-25000" dirty="0"/>
          </a:p>
        </p:txBody>
      </p:sp>
      <p:sp>
        <p:nvSpPr>
          <p:cNvPr id="9" name="Oval 8"/>
          <p:cNvSpPr/>
          <p:nvPr/>
        </p:nvSpPr>
        <p:spPr>
          <a:xfrm>
            <a:off x="7126614" y="4431040"/>
            <a:ext cx="762000" cy="762000"/>
          </a:xfrm>
          <a:prstGeom prst="ellipse">
            <a:avLst/>
          </a:prstGeom>
          <a:ln w="19050" cmpd="sng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/>
              <a:t>E</a:t>
            </a:r>
            <a:endParaRPr lang="en-US" sz="2400" baseline="-25000" dirty="0"/>
          </a:p>
        </p:txBody>
      </p:sp>
      <p:cxnSp>
        <p:nvCxnSpPr>
          <p:cNvPr id="11" name="Straight Arrow Connector 10"/>
          <p:cNvCxnSpPr>
            <a:stCxn id="9" idx="2"/>
            <a:endCxn id="8" idx="6"/>
          </p:cNvCxnSpPr>
          <p:nvPr/>
        </p:nvCxnSpPr>
        <p:spPr>
          <a:xfrm flipH="1">
            <a:off x="5526414" y="4812041"/>
            <a:ext cx="1600200" cy="7909"/>
          </a:xfrm>
          <a:prstGeom prst="straightConnector1">
            <a:avLst/>
          </a:prstGeom>
          <a:ln w="25400"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37"/>
          <p:cNvCxnSpPr>
            <a:stCxn id="21" idx="0"/>
            <a:endCxn id="5" idx="7"/>
          </p:cNvCxnSpPr>
          <p:nvPr/>
        </p:nvCxnSpPr>
        <p:spPr>
          <a:xfrm rot="16200000" flipH="1" flipV="1">
            <a:off x="6383183" y="1165240"/>
            <a:ext cx="116057" cy="6624778"/>
          </a:xfrm>
          <a:prstGeom prst="curvedConnector3">
            <a:avLst>
              <a:gd name="adj1" fmla="val -467808"/>
            </a:avLst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5" idx="2"/>
          </p:cNvCxnSpPr>
          <p:nvPr/>
        </p:nvCxnSpPr>
        <p:spPr>
          <a:xfrm>
            <a:off x="1879296" y="4800602"/>
            <a:ext cx="599118" cy="4465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9372600" y="4419601"/>
            <a:ext cx="762000" cy="762000"/>
          </a:xfrm>
          <a:prstGeom prst="ellipse">
            <a:avLst/>
          </a:prstGeom>
          <a:ln w="19050" cmpd="sng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/>
              <a:t>F</a:t>
            </a:r>
            <a:endParaRPr lang="en-US" sz="2400" baseline="-25000" dirty="0"/>
          </a:p>
        </p:txBody>
      </p:sp>
      <p:cxnSp>
        <p:nvCxnSpPr>
          <p:cNvPr id="42" name="Straight Arrow Connector 41"/>
          <p:cNvCxnSpPr>
            <a:stCxn id="21" idx="2"/>
            <a:endCxn id="9" idx="6"/>
          </p:cNvCxnSpPr>
          <p:nvPr/>
        </p:nvCxnSpPr>
        <p:spPr>
          <a:xfrm flipH="1">
            <a:off x="7888614" y="4800602"/>
            <a:ext cx="1483986" cy="11439"/>
          </a:xfrm>
          <a:prstGeom prst="straightConnector1">
            <a:avLst/>
          </a:prstGeom>
          <a:ln w="25400"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487107" y="4981546"/>
                <a:ext cx="914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b="1" i="1" dirty="0"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r>
                  <a:rPr lang="en-US" sz="2000" dirty="0"/>
                  <a:t>, 0, </a:t>
                </a:r>
                <a:r>
                  <a:rPr lang="en-US" sz="2000" i="1" dirty="0"/>
                  <a:t>R</a:t>
                </a: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7107" y="4981546"/>
                <a:ext cx="914400" cy="400110"/>
              </a:xfrm>
              <a:prstGeom prst="rect">
                <a:avLst/>
              </a:prstGeom>
              <a:blipFill>
                <a:blip r:embed="rId2"/>
                <a:stretch>
                  <a:fillRect t="-7576" r="-4000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763523" y="5010209"/>
                <a:ext cx="914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b="1" i="1" dirty="0"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r>
                      <a:rPr lang="en-US" sz="2000" b="1" i="1" dirty="0"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r>
                  <a:rPr lang="en-US" sz="2000" dirty="0"/>
                  <a:t>, </a:t>
                </a:r>
                <a:r>
                  <a:rPr lang="en-US" sz="2000" i="1" dirty="0"/>
                  <a:t>R</a:t>
                </a: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523" y="5010209"/>
                <a:ext cx="914400" cy="400110"/>
              </a:xfrm>
              <a:prstGeom prst="rect">
                <a:avLst/>
              </a:prstGeom>
              <a:blipFill>
                <a:blip r:embed="rId3"/>
                <a:stretch>
                  <a:fillRect t="-9091" r="-6000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8126119" y="4979000"/>
                <a:ext cx="914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b="1" i="1" dirty="0"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r>
                  <a:rPr lang="en-US" sz="2000" dirty="0"/>
                  <a:t>, 1, </a:t>
                </a:r>
                <a:r>
                  <a:rPr lang="en-US" sz="2000" i="1" dirty="0"/>
                  <a:t>R</a:t>
                </a: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6119" y="4979000"/>
                <a:ext cx="914400" cy="400110"/>
              </a:xfrm>
              <a:prstGeom prst="rect">
                <a:avLst/>
              </a:prstGeom>
              <a:blipFill>
                <a:blip r:embed="rId4"/>
                <a:stretch>
                  <a:fillRect t="-9231" r="-3333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63523" y="3264526"/>
                <a:ext cx="914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b="1" i="1" dirty="0"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r>
                      <a:rPr lang="en-US" sz="2000" b="1" i="1" dirty="0"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r>
                  <a:rPr lang="en-US" sz="2000" dirty="0"/>
                  <a:t>, </a:t>
                </a:r>
                <a:r>
                  <a:rPr lang="en-US" sz="2000" i="1" dirty="0"/>
                  <a:t>R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523" y="3264526"/>
                <a:ext cx="914400" cy="400110"/>
              </a:xfrm>
              <a:prstGeom prst="rect">
                <a:avLst/>
              </a:prstGeom>
              <a:blipFill>
                <a:blip r:embed="rId5"/>
                <a:stretch>
                  <a:fillRect t="-9231" r="-6000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41428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4896</TotalTime>
  <Words>1923</Words>
  <Application>Microsoft Office PowerPoint</Application>
  <PresentationFormat>Widescreen</PresentationFormat>
  <Paragraphs>278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Calibri</vt:lpstr>
      <vt:lpstr>Cambria Math</vt:lpstr>
      <vt:lpstr>Corbel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Assignment 7</vt:lpstr>
      <vt:lpstr>Logical warmup</vt:lpstr>
      <vt:lpstr>Computability</vt:lpstr>
      <vt:lpstr>Turing machine</vt:lpstr>
      <vt:lpstr>Turing machine example</vt:lpstr>
      <vt:lpstr>A Turing machine as a transition diagram</vt:lpstr>
      <vt:lpstr>Church-Turing thesis</vt:lpstr>
      <vt:lpstr>Halting problem</vt:lpstr>
      <vt:lpstr>Turntables</vt:lpstr>
      <vt:lpstr>Stuff you have to buy for this proof</vt:lpstr>
      <vt:lpstr>Proof by contradiction</vt:lpstr>
      <vt:lpstr>A mind-bending proof</vt:lpstr>
      <vt:lpstr>Halting problem conclusion</vt:lpstr>
      <vt:lpstr>Post correspondence problem</vt:lpstr>
      <vt:lpstr>Other undecidable problems</vt:lpstr>
      <vt:lpstr>More (useful) undecidable problems</vt:lpstr>
      <vt:lpstr>NP</vt:lpstr>
      <vt:lpstr>Deterministic vs. non-deterministic</vt:lpstr>
      <vt:lpstr>Complexity hierarchy</vt:lpstr>
      <vt:lpstr>Going beyond running time</vt:lpstr>
      <vt:lpstr>Three-Sentence Summary of Approximation Algorithms for Load Balancing and Center Selection</vt:lpstr>
      <vt:lpstr>Approximation Algorithms</vt:lpstr>
      <vt:lpstr>Approximation algorithms</vt:lpstr>
      <vt:lpstr>Load balancing</vt:lpstr>
      <vt:lpstr>Greedy algorithm</vt:lpstr>
      <vt:lpstr>Lower bound</vt:lpstr>
      <vt:lpstr>Greedy algorithm gets a makespan T ≤ 2T*</vt:lpstr>
      <vt:lpstr>Proof continued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683</cp:revision>
  <dcterms:created xsi:type="dcterms:W3CDTF">2009-08-24T20:26:10Z</dcterms:created>
  <dcterms:modified xsi:type="dcterms:W3CDTF">2024-04-08T12:59:08Z</dcterms:modified>
</cp:coreProperties>
</file>